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2"/>
  </p:sldMasterIdLst>
  <p:notesMasterIdLst>
    <p:notesMasterId r:id="rId48"/>
  </p:notesMasterIdLst>
  <p:handoutMasterIdLst>
    <p:handoutMasterId r:id="rId49"/>
  </p:handoutMasterIdLst>
  <p:sldIdLst>
    <p:sldId id="426" r:id="rId3"/>
    <p:sldId id="1194" r:id="rId4"/>
    <p:sldId id="1200" r:id="rId5"/>
    <p:sldId id="1255" r:id="rId6"/>
    <p:sldId id="1256" r:id="rId7"/>
    <p:sldId id="1212" r:id="rId8"/>
    <p:sldId id="1242" r:id="rId9"/>
    <p:sldId id="1244" r:id="rId10"/>
    <p:sldId id="1245" r:id="rId11"/>
    <p:sldId id="1246" r:id="rId12"/>
    <p:sldId id="1247" r:id="rId13"/>
    <p:sldId id="1248" r:id="rId14"/>
    <p:sldId id="1249" r:id="rId15"/>
    <p:sldId id="1250" r:id="rId16"/>
    <p:sldId id="1251" r:id="rId17"/>
    <p:sldId id="1252" r:id="rId18"/>
    <p:sldId id="1253" r:id="rId19"/>
    <p:sldId id="1254" r:id="rId20"/>
    <p:sldId id="1258" r:id="rId21"/>
    <p:sldId id="1259" r:id="rId22"/>
    <p:sldId id="1260" r:id="rId23"/>
    <p:sldId id="1261" r:id="rId24"/>
    <p:sldId id="1262" r:id="rId25"/>
    <p:sldId id="1263" r:id="rId26"/>
    <p:sldId id="1264" r:id="rId27"/>
    <p:sldId id="1265" r:id="rId28"/>
    <p:sldId id="1266" r:id="rId29"/>
    <p:sldId id="1267" r:id="rId30"/>
    <p:sldId id="1268" r:id="rId31"/>
    <p:sldId id="1275" r:id="rId32"/>
    <p:sldId id="1276" r:id="rId33"/>
    <p:sldId id="1277" r:id="rId34"/>
    <p:sldId id="1278" r:id="rId35"/>
    <p:sldId id="1279" r:id="rId36"/>
    <p:sldId id="1201" r:id="rId37"/>
    <p:sldId id="1203" r:id="rId38"/>
    <p:sldId id="1204" r:id="rId39"/>
    <p:sldId id="1205" r:id="rId40"/>
    <p:sldId id="1206" r:id="rId41"/>
    <p:sldId id="1207" r:id="rId42"/>
    <p:sldId id="1208" r:id="rId43"/>
    <p:sldId id="1209" r:id="rId44"/>
    <p:sldId id="1210" r:id="rId45"/>
    <p:sldId id="1211" r:id="rId46"/>
    <p:sldId id="995" r:id="rId47"/>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9999"/>
    <a:srgbClr val="1F0C8E"/>
    <a:srgbClr val="FF3300"/>
    <a:srgbClr val="FF0066"/>
    <a:srgbClr val="FFFFFF"/>
    <a:srgbClr val="FF3399"/>
    <a:srgbClr val="D60093"/>
    <a:srgbClr val="CC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89448" autoAdjust="0"/>
  </p:normalViewPr>
  <p:slideViewPr>
    <p:cSldViewPr showGuides="1">
      <p:cViewPr varScale="1">
        <p:scale>
          <a:sx n="55" d="100"/>
          <a:sy n="55" d="100"/>
        </p:scale>
        <p:origin x="1164" y="48"/>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5"/>
            <a:ext cx="2918410" cy="49559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062" y="5"/>
            <a:ext cx="2919556" cy="495599"/>
          </a:xfrm>
          <a:prstGeom prst="rect">
            <a:avLst/>
          </a:prstGeom>
        </p:spPr>
        <p:txBody>
          <a:bodyPr vert="horz" lIns="91440" tIns="45720" rIns="91440" bIns="45720" rtlCol="0"/>
          <a:lstStyle>
            <a:lvl1pPr algn="r">
              <a:defRPr sz="1200"/>
            </a:lvl1pPr>
          </a:lstStyle>
          <a:p>
            <a:fld id="{52B78F2A-59AF-4063-8247-742340A61E80}" type="datetimeFigureOut">
              <a:rPr lang="en-US" smtClean="0"/>
              <a:t>4/20/2025</a:t>
            </a:fld>
            <a:endParaRPr lang="en-US"/>
          </a:p>
        </p:txBody>
      </p:sp>
      <p:sp>
        <p:nvSpPr>
          <p:cNvPr id="4" name="Footer Placeholder 3"/>
          <p:cNvSpPr>
            <a:spLocks noGrp="1"/>
          </p:cNvSpPr>
          <p:nvPr>
            <p:ph type="ftr" sz="quarter" idx="2"/>
          </p:nvPr>
        </p:nvSpPr>
        <p:spPr>
          <a:xfrm>
            <a:off x="2" y="9370723"/>
            <a:ext cx="2918410" cy="49559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062" y="9370723"/>
            <a:ext cx="2919556" cy="495598"/>
          </a:xfrm>
          <a:prstGeom prst="rect">
            <a:avLst/>
          </a:prstGeom>
        </p:spPr>
        <p:txBody>
          <a:bodyPr vert="horz" lIns="91440" tIns="45720" rIns="91440" bIns="45720" rtlCol="0" anchor="b"/>
          <a:lstStyle>
            <a:lvl1pPr algn="r">
              <a:defRPr sz="1200"/>
            </a:lvl1pPr>
          </a:lstStyle>
          <a:p>
            <a:fld id="{28C46BC3-909A-40F1-9CA9-EF91CBAB4D9E}" type="slidenum">
              <a:rPr lang="en-US" smtClean="0"/>
              <a:t>‹#›</a:t>
            </a:fld>
            <a:endParaRPr lang="en-US"/>
          </a:p>
        </p:txBody>
      </p:sp>
    </p:spTree>
    <p:extLst>
      <p:ext uri="{BB962C8B-B14F-4D97-AF65-F5344CB8AC3E}">
        <p14:creationId xmlns:p14="http://schemas.microsoft.com/office/powerpoint/2010/main" val="10650561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6"/>
            <a:ext cx="2918830" cy="493315"/>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15380" y="6"/>
            <a:ext cx="2918830" cy="493315"/>
          </a:xfrm>
          <a:prstGeom prst="rect">
            <a:avLst/>
          </a:prstGeom>
        </p:spPr>
        <p:txBody>
          <a:bodyPr vert="horz" lIns="88642" tIns="44321" rIns="88642" bIns="44321" rtlCol="0"/>
          <a:lstStyle>
            <a:lvl1pPr algn="r">
              <a:defRPr sz="1200"/>
            </a:lvl1pPr>
          </a:lstStyle>
          <a:p>
            <a:fld id="{592A0791-6B8A-4268-B9A9-5477EC471AC4}" type="datetimeFigureOut">
              <a:rPr lang="en-US" smtClean="0"/>
              <a:t>4/20/2025</a:t>
            </a:fld>
            <a:endParaRPr lang="en-US"/>
          </a:p>
        </p:txBody>
      </p:sp>
      <p:sp>
        <p:nvSpPr>
          <p:cNvPr id="4" name="Slide Image Placeholder 3"/>
          <p:cNvSpPr>
            <a:spLocks noGrp="1" noRot="1" noChangeAspect="1"/>
          </p:cNvSpPr>
          <p:nvPr>
            <p:ph type="sldImg" idx="2"/>
          </p:nvPr>
        </p:nvSpPr>
        <p:spPr>
          <a:xfrm>
            <a:off x="79375" y="741363"/>
            <a:ext cx="6577013" cy="370046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73577" y="4686511"/>
            <a:ext cx="5388610" cy="4439839"/>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6" y="9371290"/>
            <a:ext cx="2918830" cy="493315"/>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15380" y="9371290"/>
            <a:ext cx="2918830" cy="493315"/>
          </a:xfrm>
          <a:prstGeom prst="rect">
            <a:avLst/>
          </a:prstGeom>
        </p:spPr>
        <p:txBody>
          <a:bodyPr vert="horz" lIns="88642" tIns="44321" rIns="88642" bIns="44321" rtlCol="0" anchor="b"/>
          <a:lstStyle>
            <a:lvl1pPr algn="r">
              <a:defRPr sz="1200"/>
            </a:lvl1pPr>
          </a:lstStyle>
          <a:p>
            <a:fld id="{AB5B076A-BCD3-43DB-B626-89538CF1BE16}" type="slidenum">
              <a:rPr lang="en-US" smtClean="0"/>
              <a:t>‹#›</a:t>
            </a:fld>
            <a:endParaRPr lang="en-US"/>
          </a:p>
        </p:txBody>
      </p:sp>
    </p:spTree>
    <p:extLst>
      <p:ext uri="{BB962C8B-B14F-4D97-AF65-F5344CB8AC3E}">
        <p14:creationId xmlns:p14="http://schemas.microsoft.com/office/powerpoint/2010/main" val="204084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Supervised - </a:t>
            </a:r>
            <a:r>
              <a:rPr lang="en-US" dirty="0" err="1"/>
              <a:t>Adaboost</a:t>
            </a:r>
            <a:r>
              <a:rPr lang="en-US" dirty="0"/>
              <a:t> Gradient boosting </a:t>
            </a:r>
            <a:r>
              <a:rPr lang="en-US" dirty="0" err="1"/>
              <a:t>Xgboost</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2</a:t>
            </a:fld>
            <a:endParaRPr lang="en-US"/>
          </a:p>
        </p:txBody>
      </p:sp>
    </p:spTree>
    <p:extLst>
      <p:ext uri="{BB962C8B-B14F-4D97-AF65-F5344CB8AC3E}">
        <p14:creationId xmlns:p14="http://schemas.microsoft.com/office/powerpoint/2010/main" val="152870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https://www.youtube.com/watch?v=mA3uJyMB4XU</a:t>
            </a:r>
          </a:p>
        </p:txBody>
      </p:sp>
      <p:sp>
        <p:nvSpPr>
          <p:cNvPr id="4" name="Slide Number Placeholder 3"/>
          <p:cNvSpPr>
            <a:spLocks noGrp="1"/>
          </p:cNvSpPr>
          <p:nvPr>
            <p:ph type="sldNum" sz="quarter" idx="10"/>
          </p:nvPr>
        </p:nvSpPr>
        <p:spPr/>
        <p:txBody>
          <a:bodyPr/>
          <a:lstStyle/>
          <a:p>
            <a:fld id="{AB5B076A-BCD3-43DB-B626-89538CF1BE16}" type="slidenum">
              <a:rPr lang="en-US" smtClean="0"/>
              <a:t>17</a:t>
            </a:fld>
            <a:endParaRPr lang="en-US"/>
          </a:p>
        </p:txBody>
      </p:sp>
    </p:spTree>
    <p:extLst>
      <p:ext uri="{BB962C8B-B14F-4D97-AF65-F5344CB8AC3E}">
        <p14:creationId xmlns:p14="http://schemas.microsoft.com/office/powerpoint/2010/main" val="3250020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https://medium.com/@fraidoonomarzai99/xgboost-regression-in-depth-cb2b3f623281</a:t>
            </a:r>
          </a:p>
        </p:txBody>
      </p:sp>
      <p:sp>
        <p:nvSpPr>
          <p:cNvPr id="4" name="Slide Number Placeholder 3"/>
          <p:cNvSpPr>
            <a:spLocks noGrp="1"/>
          </p:cNvSpPr>
          <p:nvPr>
            <p:ph type="sldNum" sz="quarter" idx="10"/>
          </p:nvPr>
        </p:nvSpPr>
        <p:spPr/>
        <p:txBody>
          <a:bodyPr/>
          <a:lstStyle/>
          <a:p>
            <a:fld id="{AB5B076A-BCD3-43DB-B626-89538CF1BE16}" type="slidenum">
              <a:rPr lang="en-US" smtClean="0"/>
              <a:t>22</a:t>
            </a:fld>
            <a:endParaRPr lang="en-US"/>
          </a:p>
        </p:txBody>
      </p:sp>
    </p:spTree>
    <p:extLst>
      <p:ext uri="{BB962C8B-B14F-4D97-AF65-F5344CB8AC3E}">
        <p14:creationId xmlns:p14="http://schemas.microsoft.com/office/powerpoint/2010/main" val="808840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https://www.kaggle.com/code/arunmohan003/xgboost-from-zero-to-hero</a:t>
            </a:r>
          </a:p>
        </p:txBody>
      </p:sp>
      <p:sp>
        <p:nvSpPr>
          <p:cNvPr id="4" name="Slide Number Placeholder 3"/>
          <p:cNvSpPr>
            <a:spLocks noGrp="1"/>
          </p:cNvSpPr>
          <p:nvPr>
            <p:ph type="sldNum" sz="quarter" idx="10"/>
          </p:nvPr>
        </p:nvSpPr>
        <p:spPr/>
        <p:txBody>
          <a:bodyPr/>
          <a:lstStyle/>
          <a:p>
            <a:fld id="{AB5B076A-BCD3-43DB-B626-89538CF1BE16}" type="slidenum">
              <a:rPr lang="en-US" smtClean="0"/>
              <a:t>41</a:t>
            </a:fld>
            <a:endParaRPr lang="en-US"/>
          </a:p>
        </p:txBody>
      </p:sp>
    </p:spTree>
    <p:extLst>
      <p:ext uri="{BB962C8B-B14F-4D97-AF65-F5344CB8AC3E}">
        <p14:creationId xmlns:p14="http://schemas.microsoft.com/office/powerpoint/2010/main" val="3644227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https://medium.com/@fraidoonomarzai99/xgboost-classification-in-depth-979f11ef4bf9</a:t>
            </a:r>
          </a:p>
        </p:txBody>
      </p:sp>
      <p:sp>
        <p:nvSpPr>
          <p:cNvPr id="4" name="Slide Number Placeholder 3"/>
          <p:cNvSpPr>
            <a:spLocks noGrp="1"/>
          </p:cNvSpPr>
          <p:nvPr>
            <p:ph type="sldNum" sz="quarter" idx="10"/>
          </p:nvPr>
        </p:nvSpPr>
        <p:spPr/>
        <p:txBody>
          <a:bodyPr/>
          <a:lstStyle/>
          <a:p>
            <a:fld id="{AB5B076A-BCD3-43DB-B626-89538CF1BE16}" type="slidenum">
              <a:rPr lang="en-US" smtClean="0"/>
              <a:t>44</a:t>
            </a:fld>
            <a:endParaRPr lang="en-US"/>
          </a:p>
        </p:txBody>
      </p:sp>
    </p:spTree>
    <p:extLst>
      <p:ext uri="{BB962C8B-B14F-4D97-AF65-F5344CB8AC3E}">
        <p14:creationId xmlns:p14="http://schemas.microsoft.com/office/powerpoint/2010/main" val="244404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t>‹#›</a:t>
            </a:fld>
            <a:endParaRPr lang="en-US" sz="1200">
              <a:solidFill>
                <a:srgbClr val="004274"/>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t>4/20/2025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4.wdp"/></Relationships>
</file>

<file path=ppt/slides/_rels/slide1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21.wdp"/><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24.wdp"/><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0.png"/><Relationship Id="rId1" Type="http://schemas.openxmlformats.org/officeDocument/2006/relationships/slideLayout" Target="../slideLayouts/slideLayout2.xml"/><Relationship Id="rId5" Type="http://schemas.microsoft.com/office/2007/relationships/hdphoto" Target="../media/hdphoto26.wdp"/><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2.png"/><Relationship Id="rId1" Type="http://schemas.openxmlformats.org/officeDocument/2006/relationships/slideLayout" Target="../slideLayouts/slideLayout2.xml"/><Relationship Id="rId5" Type="http://schemas.microsoft.com/office/2007/relationships/hdphoto" Target="../media/hdphoto28.wdp"/><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microsoft.com/office/2007/relationships/hdphoto" Target="../media/hdphoto31.wdp"/><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2.xml"/><Relationship Id="rId4" Type="http://schemas.microsoft.com/office/2007/relationships/hdphoto" Target="../media/hdphoto24.wdp"/></Relationships>
</file>

<file path=ppt/slides/_rels/slide34.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33.wdp"/><Relationship Id="rId7" Type="http://schemas.microsoft.com/office/2007/relationships/hdphoto" Target="../media/hdphoto35.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34.wdp"/><Relationship Id="rId4" Type="http://schemas.openxmlformats.org/officeDocument/2006/relationships/image" Target="../media/image42.png"/><Relationship Id="rId9" Type="http://schemas.microsoft.com/office/2007/relationships/hdphoto" Target="../media/hdphoto36.wdp"/></Relationships>
</file>

<file path=ppt/slides/_rels/slide38.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32.wdp"/><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46.png"/><Relationship Id="rId1" Type="http://schemas.openxmlformats.org/officeDocument/2006/relationships/slideLayout" Target="../slideLayouts/slideLayout2.xml"/><Relationship Id="rId5" Type="http://schemas.microsoft.com/office/2007/relationships/hdphoto" Target="../media/hdphoto32.wdp"/><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32.wdp"/><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microsoft.com/office/2007/relationships/hdphoto" Target="../media/hdphoto41.wdp"/><Relationship Id="rId3" Type="http://schemas.microsoft.com/office/2007/relationships/hdphoto" Target="../media/hdphoto40.wdp"/><Relationship Id="rId7"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 Id="rId6" Type="http://schemas.microsoft.com/office/2007/relationships/hdphoto" Target="../media/hdphoto32.wdp"/><Relationship Id="rId5" Type="http://schemas.openxmlformats.org/officeDocument/2006/relationships/image" Target="../media/image4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1.png"/><Relationship Id="rId1" Type="http://schemas.openxmlformats.org/officeDocument/2006/relationships/slideLayout" Target="../slideLayouts/slideLayout2.xml"/><Relationship Id="rId5" Type="http://schemas.microsoft.com/office/2007/relationships/hdphoto" Target="../media/hdphoto42.wdp"/><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43.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ln>
        </p:spPr>
        <p:txBody>
          <a:bodyPr>
            <a:spAutoFit/>
          </a:bodyPr>
          <a:lstStyle/>
          <a:p>
            <a:pPr algn="ctr"/>
            <a:r>
              <a:rPr lang="en-US" b="1" dirty="0">
                <a:solidFill>
                  <a:schemeClr val="accent2"/>
                </a:solidFill>
                <a:cs typeface="Arial" panose="020B0604020202020204" pitchFamily="34" charset="0"/>
              </a:rPr>
              <a:t>By-</a:t>
            </a:r>
          </a:p>
          <a:p>
            <a:pPr algn="ctr"/>
            <a:r>
              <a:rPr lang="en-US" b="1" dirty="0">
                <a:solidFill>
                  <a:schemeClr val="accent2"/>
                </a:solidFill>
                <a:cs typeface="Arial" panose="020B0604020202020204" pitchFamily="34" charset="0"/>
              </a:rPr>
              <a:t>Dr. Jesmin Akhter</a:t>
            </a:r>
            <a:endParaRPr lang="en-US" dirty="0">
              <a:solidFill>
                <a:schemeClr val="accent2"/>
              </a:solidFill>
              <a:cs typeface="Arial" panose="020B0604020202020204" pitchFamily="34" charset="0"/>
            </a:endParaRPr>
          </a:p>
          <a:p>
            <a:pPr algn="ctr"/>
            <a:r>
              <a:rPr lang="en-US" dirty="0">
                <a:cs typeface="Arial" panose="020B0604020202020204" pitchFamily="34" charset="0"/>
              </a:rPr>
              <a:t>Professor</a:t>
            </a:r>
          </a:p>
          <a:p>
            <a:pPr algn="ctr"/>
            <a:r>
              <a:rPr lang="en-US" dirty="0">
                <a:cs typeface="Arial" panose="020B0604020202020204" pitchFamily="34" charset="0"/>
              </a:rPr>
              <a:t>Institute of Information Technology</a:t>
            </a:r>
          </a:p>
          <a:p>
            <a:pPr algn="ctr"/>
            <a:r>
              <a:rPr lang="en-US" dirty="0">
                <a:cs typeface="Arial" panose="020B0604020202020204" pitchFamily="34" charset="0"/>
              </a:rPr>
              <a:t>Jahangirnagar University </a:t>
            </a:r>
          </a:p>
        </p:txBody>
      </p:sp>
      <p:sp>
        <p:nvSpPr>
          <p:cNvPr id="11268" name="TextBox 3"/>
          <p:cNvSpPr txBox="1">
            <a:spLocks noChangeArrowheads="1"/>
          </p:cNvSpPr>
          <p:nvPr/>
        </p:nvSpPr>
        <p:spPr bwMode="auto">
          <a:xfrm>
            <a:off x="2705100" y="2886670"/>
            <a:ext cx="6781800" cy="1200329"/>
          </a:xfrm>
          <a:prstGeom prst="rect">
            <a:avLst/>
          </a:prstGeom>
          <a:noFill/>
          <a:ln w="9525">
            <a:noFill/>
            <a:miter lim="800000"/>
          </a:ln>
        </p:spPr>
        <p:txBody>
          <a:bodyPr>
            <a:spAutoFit/>
          </a:bodyPr>
          <a:lstStyle/>
          <a:p>
            <a:pPr algn="ctr"/>
            <a:endParaRPr lang="en-US" b="1" dirty="0">
              <a:solidFill>
                <a:srgbClr val="FF0000"/>
              </a:solidFill>
            </a:endParaRPr>
          </a:p>
          <a:p>
            <a:pPr algn="ctr"/>
            <a:r>
              <a:rPr lang="en-US" b="1" dirty="0">
                <a:solidFill>
                  <a:srgbClr val="FF0000"/>
                </a:solidFill>
              </a:rPr>
              <a:t>Machine Learning</a:t>
            </a:r>
          </a:p>
          <a:p>
            <a:pPr algn="ctr"/>
            <a:r>
              <a:rPr lang="en-US" b="1" dirty="0">
                <a:solidFill>
                  <a:srgbClr val="FF0000"/>
                </a:solidFill>
              </a:rPr>
              <a:t>ICT-</a:t>
            </a: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438400"/>
            <a:ext cx="10972800" cy="4191000"/>
          </a:xfrm>
        </p:spPr>
        <p:txBody>
          <a:bodyPr>
            <a:normAutofit/>
          </a:bodyPr>
          <a:lstStyle/>
          <a:p>
            <a:r>
              <a:rPr lang="en-US" dirty="0"/>
              <a:t>The first part of the equation is the loss function and the second part of the equation is the regularization term and the ultimate goal is to minimize the whole equation. For optimizing output value for the first tree, we write the equation as follows, replace p(</a:t>
            </a:r>
            <a:r>
              <a:rPr lang="en-US" dirty="0" err="1"/>
              <a:t>i</a:t>
            </a:r>
            <a:r>
              <a:rPr lang="en-US" dirty="0"/>
              <a:t>) with the initial predictions and output value and let lambda = 0 for simpler calculations. Now the equation looks like,</a:t>
            </a:r>
          </a:p>
          <a:p>
            <a:endParaRPr lang="en-US" dirty="0"/>
          </a:p>
          <a:p>
            <a:endParaRPr lang="en-US" dirty="0"/>
          </a:p>
          <a:p>
            <a:endParaRPr lang="en-US" dirty="0"/>
          </a:p>
          <a:p>
            <a:endParaRPr lang="en-US" dirty="0"/>
          </a:p>
          <a:p>
            <a:endParaRPr lang="en-US" dirty="0"/>
          </a:p>
          <a:p>
            <a:endParaRPr lang="en-US" dirty="0"/>
          </a:p>
        </p:txBody>
      </p:sp>
      <p:pic>
        <p:nvPicPr>
          <p:cNvPr id="4098"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782" y="457200"/>
            <a:ext cx="9294286" cy="18735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ghtbox"/>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828800" y="3991583"/>
            <a:ext cx="8363600" cy="2714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721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a:xfrm>
            <a:off x="609600" y="1066800"/>
            <a:ext cx="10972800" cy="5105399"/>
          </a:xfrm>
        </p:spPr>
        <p:txBody>
          <a:bodyPr>
            <a:normAutofit/>
          </a:bodyPr>
          <a:lstStyle/>
          <a:p>
            <a:r>
              <a:rPr lang="en-US" dirty="0"/>
              <a:t>The loss function for initial prediction was calculated before, which came out to be </a:t>
            </a:r>
            <a:r>
              <a:rPr lang="en-US" b="1" dirty="0"/>
              <a:t>196.5</a:t>
            </a:r>
            <a:r>
              <a:rPr lang="en-US" dirty="0"/>
              <a:t>. So, for output value = 0, loss function = 196.5. Similarly, if we plot the point for output value = -1, loss function = 203.5 and for output value = +1, loss function = 193.5, and so on for other output values and, if we plot this in the graph. we get a </a:t>
            </a:r>
            <a:r>
              <a:rPr lang="en-US" b="1" dirty="0"/>
              <a:t>parabola</a:t>
            </a:r>
            <a:r>
              <a:rPr lang="en-US" dirty="0"/>
              <a:t> like structure. This is the plot for the equation as a function of output values.</a:t>
            </a:r>
          </a:p>
        </p:txBody>
      </p:sp>
      <p:pic>
        <p:nvPicPr>
          <p:cNvPr id="4102" name="Picture 6" descr="Lightbox"/>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962400" y="2514600"/>
            <a:ext cx="6410325"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070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632" y="1189037"/>
            <a:ext cx="10972800" cy="4525963"/>
          </a:xfrm>
        </p:spPr>
        <p:txBody>
          <a:bodyPr/>
          <a:lstStyle/>
          <a:p>
            <a:r>
              <a:rPr lang="en-US" dirty="0"/>
              <a:t>If lambda = 0, the optimal output value is at the bottom of the parabola where the derivative is </a:t>
            </a:r>
            <a:r>
              <a:rPr lang="en-US" b="1" dirty="0"/>
              <a:t>zero.</a:t>
            </a:r>
            <a:r>
              <a:rPr lang="en-US" dirty="0"/>
              <a:t> </a:t>
            </a:r>
            <a:r>
              <a:rPr lang="en-US" dirty="0" err="1"/>
              <a:t>XGBoost</a:t>
            </a:r>
            <a:r>
              <a:rPr lang="en-US" dirty="0"/>
              <a:t> uses Second-Order Taylor Approximation for both classification and regression. The loss function containing output values can be approximated as follows:</a:t>
            </a:r>
          </a:p>
          <a:p>
            <a:endParaRPr lang="en-US" dirty="0"/>
          </a:p>
          <a:p>
            <a:endParaRPr lang="en-US" dirty="0"/>
          </a:p>
          <a:p>
            <a:endParaRPr lang="en-US" dirty="0"/>
          </a:p>
          <a:p>
            <a:endParaRPr lang="en-US" dirty="0"/>
          </a:p>
          <a:p>
            <a:r>
              <a:rPr lang="en-US" dirty="0"/>
              <a:t>The first part is Loss Function, the second part includes the first derivative of the loss function and the third part includes the second derivative of the loss function. The first derivative is related to Gradient Descent, so here </a:t>
            </a:r>
            <a:r>
              <a:rPr lang="en-US" dirty="0" err="1"/>
              <a:t>XGBoost</a:t>
            </a:r>
            <a:r>
              <a:rPr lang="en-US" dirty="0"/>
              <a:t> uses </a:t>
            </a:r>
            <a:r>
              <a:rPr lang="en-US" b="1" dirty="0"/>
              <a:t>‘g’</a:t>
            </a:r>
            <a:r>
              <a:rPr lang="en-US" dirty="0"/>
              <a:t> to represent the first derivative and the second derivative is related to Hessian, so it is represented by </a:t>
            </a:r>
            <a:r>
              <a:rPr lang="en-US" b="1" dirty="0"/>
              <a:t>‘h’</a:t>
            </a:r>
            <a:r>
              <a:rPr lang="en-US" dirty="0"/>
              <a:t> in </a:t>
            </a:r>
            <a:r>
              <a:rPr lang="en-US" dirty="0" err="1"/>
              <a:t>XGBoost</a:t>
            </a:r>
            <a:r>
              <a:rPr lang="en-US" dirty="0"/>
              <a:t>. </a:t>
            </a:r>
          </a:p>
        </p:txBody>
      </p:sp>
      <p:pic>
        <p:nvPicPr>
          <p:cNvPr id="5122" name="Picture 2" descr="Lightbox"/>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71600" y="2203635"/>
            <a:ext cx="8349664"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103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632" y="457200"/>
            <a:ext cx="10972800" cy="2743200"/>
          </a:xfrm>
        </p:spPr>
        <p:txBody>
          <a:bodyPr/>
          <a:lstStyle/>
          <a:p>
            <a:r>
              <a:rPr lang="en-US" dirty="0"/>
              <a:t>Plugging the same in the equation:</a:t>
            </a:r>
          </a:p>
        </p:txBody>
      </p:sp>
      <p:pic>
        <p:nvPicPr>
          <p:cNvPr id="5124" name="Picture 4" descr="Lightbox"/>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819400" y="966786"/>
            <a:ext cx="7924800" cy="5378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053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8200"/>
            <a:ext cx="5715000" cy="5867400"/>
          </a:xfrm>
        </p:spPr>
        <p:txBody>
          <a:bodyPr>
            <a:normAutofit/>
          </a:bodyPr>
          <a:lstStyle/>
          <a:p>
            <a:pPr fontAlgn="base"/>
            <a:r>
              <a:rPr lang="en-US" dirty="0"/>
              <a:t>Remove the terms that do not contain the output value term, now minimize the remaining function by following steps:</a:t>
            </a:r>
          </a:p>
          <a:p>
            <a:pPr fontAlgn="base"/>
            <a:r>
              <a:rPr lang="en-US" dirty="0"/>
              <a:t>Take the derivative w.r.t output value.</a:t>
            </a:r>
          </a:p>
          <a:p>
            <a:pPr fontAlgn="base"/>
            <a:r>
              <a:rPr lang="en-US" dirty="0"/>
              <a:t>Set derivative equals 0 (solving for the lowest point in parabola)</a:t>
            </a:r>
          </a:p>
          <a:p>
            <a:pPr fontAlgn="base"/>
            <a:r>
              <a:rPr lang="en-US" dirty="0"/>
              <a:t>Solve for the output value.</a:t>
            </a:r>
          </a:p>
          <a:p>
            <a:pPr lvl="1" fontAlgn="base"/>
            <a:r>
              <a:rPr lang="en-US" dirty="0"/>
              <a:t>g(</a:t>
            </a:r>
            <a:r>
              <a:rPr lang="en-US" dirty="0" err="1"/>
              <a:t>i</a:t>
            </a:r>
            <a:r>
              <a:rPr lang="en-US" dirty="0"/>
              <a:t>) = negative residuals</a:t>
            </a:r>
          </a:p>
          <a:p>
            <a:pPr lvl="1" fontAlgn="base"/>
            <a:r>
              <a:rPr lang="en-US" dirty="0"/>
              <a:t>h(</a:t>
            </a:r>
            <a:r>
              <a:rPr lang="en-US" dirty="0" err="1"/>
              <a:t>i</a:t>
            </a:r>
            <a:r>
              <a:rPr lang="en-US" dirty="0"/>
              <a:t>) = number of residuals</a:t>
            </a:r>
          </a:p>
          <a:p>
            <a:pPr lvl="1" fontAlgn="base"/>
            <a:endParaRPr lang="en-US" dirty="0"/>
          </a:p>
          <a:p>
            <a:pPr lvl="1" fontAlgn="base"/>
            <a:endParaRPr lang="en-US" dirty="0"/>
          </a:p>
          <a:p>
            <a:pPr lvl="1" fontAlgn="base"/>
            <a:r>
              <a:rPr lang="en-US" dirty="0"/>
              <a:t>This is the output value formula for </a:t>
            </a:r>
            <a:r>
              <a:rPr lang="en-US" dirty="0" err="1"/>
              <a:t>XGBoost</a:t>
            </a:r>
            <a:r>
              <a:rPr lang="en-US" dirty="0"/>
              <a:t> in Regression. It gives the x-axis coordinate for the lowest point in the parabola.</a:t>
            </a:r>
          </a:p>
        </p:txBody>
      </p:sp>
      <p:pic>
        <p:nvPicPr>
          <p:cNvPr id="7170" name="Picture 2" descr="Lightbox"/>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324600" y="685800"/>
            <a:ext cx="5867400" cy="5741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978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216765"/>
            <a:ext cx="10972800" cy="1143000"/>
          </a:xfrm>
        </p:spPr>
        <p:txBody>
          <a:bodyPr/>
          <a:lstStyle/>
          <a:p>
            <a:r>
              <a:rPr lang="en-US" b="1" dirty="0"/>
              <a:t>Solved problem 01(Regression)</a:t>
            </a: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381000" y="914400"/>
            <a:ext cx="5182576" cy="594360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Lst>
          </a:blip>
          <a:stretch>
            <a:fillRect/>
          </a:stretch>
        </p:blipFill>
        <p:spPr>
          <a:xfrm>
            <a:off x="5216071" y="2590800"/>
            <a:ext cx="6762473" cy="2217731"/>
          </a:xfrm>
          <a:prstGeom prst="rect">
            <a:avLst/>
          </a:prstGeom>
        </p:spPr>
      </p:pic>
    </p:spTree>
    <p:extLst>
      <p:ext uri="{BB962C8B-B14F-4D97-AF65-F5344CB8AC3E}">
        <p14:creationId xmlns:p14="http://schemas.microsoft.com/office/powerpoint/2010/main" val="2080067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609600" y="0"/>
            <a:ext cx="10972800" cy="1143000"/>
          </a:xfrm>
        </p:spPr>
        <p:txBody>
          <a:bodyPr/>
          <a:lstStyle/>
          <a:p>
            <a:r>
              <a:rPr lang="en-US" b="1" dirty="0"/>
              <a:t>Solved problem 01</a:t>
            </a: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54592" y="658240"/>
            <a:ext cx="11146808" cy="617220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Lst>
          </a:blip>
          <a:stretch>
            <a:fillRect/>
          </a:stretch>
        </p:blipFill>
        <p:spPr>
          <a:xfrm>
            <a:off x="8761755" y="762000"/>
            <a:ext cx="3430245" cy="754063"/>
          </a:xfrm>
          <a:prstGeom prst="rect">
            <a:avLst/>
          </a:prstGeom>
        </p:spPr>
      </p:pic>
    </p:spTree>
    <p:extLst>
      <p:ext uri="{BB962C8B-B14F-4D97-AF65-F5344CB8AC3E}">
        <p14:creationId xmlns:p14="http://schemas.microsoft.com/office/powerpoint/2010/main" val="1836010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7821"/>
            <a:ext cx="10972800" cy="1143000"/>
          </a:xfrm>
        </p:spPr>
        <p:txBody>
          <a:bodyPr/>
          <a:lstStyle/>
          <a:p>
            <a:r>
              <a:rPr lang="en-US" b="1" dirty="0"/>
              <a:t>Solved problem 01</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132944" y="666344"/>
            <a:ext cx="12021888" cy="6172200"/>
          </a:xfrm>
          <a:prstGeom prst="rect">
            <a:avLst/>
          </a:prstGeom>
        </p:spPr>
      </p:pic>
    </p:spTree>
    <p:extLst>
      <p:ext uri="{BB962C8B-B14F-4D97-AF65-F5344CB8AC3E}">
        <p14:creationId xmlns:p14="http://schemas.microsoft.com/office/powerpoint/2010/main" val="536993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609600" y="-76200"/>
            <a:ext cx="10972800" cy="1143000"/>
          </a:xfrm>
        </p:spPr>
        <p:txBody>
          <a:bodyPr/>
          <a:lstStyle/>
          <a:p>
            <a:r>
              <a:rPr lang="en-US" b="1" dirty="0"/>
              <a:t>Solved problem 01</a:t>
            </a: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152399" y="609600"/>
            <a:ext cx="11589583" cy="6076640"/>
          </a:xfrm>
          <a:prstGeom prst="rect">
            <a:avLst/>
          </a:prstGeom>
        </p:spPr>
      </p:pic>
      <p:sp>
        <p:nvSpPr>
          <p:cNvPr id="2" name="TextBox 1"/>
          <p:cNvSpPr txBox="1"/>
          <p:nvPr/>
        </p:nvSpPr>
        <p:spPr>
          <a:xfrm>
            <a:off x="3886200" y="6553200"/>
            <a:ext cx="990600" cy="338554"/>
          </a:xfrm>
          <a:prstGeom prst="rect">
            <a:avLst/>
          </a:prstGeom>
          <a:solidFill>
            <a:schemeClr val="bg1"/>
          </a:solidFill>
        </p:spPr>
        <p:txBody>
          <a:bodyPr wrap="square" rtlCol="0">
            <a:spAutoFit/>
          </a:bodyPr>
          <a:lstStyle/>
          <a:p>
            <a:r>
              <a:rPr lang="en-US" sz="1600" b="1" dirty="0"/>
              <a:t>-3.75</a:t>
            </a:r>
          </a:p>
        </p:txBody>
      </p:sp>
      <p:sp>
        <p:nvSpPr>
          <p:cNvPr id="6" name="TextBox 5"/>
          <p:cNvSpPr txBox="1"/>
          <p:nvPr/>
        </p:nvSpPr>
        <p:spPr>
          <a:xfrm>
            <a:off x="8763000" y="4431268"/>
            <a:ext cx="990600" cy="338554"/>
          </a:xfrm>
          <a:prstGeom prst="rect">
            <a:avLst/>
          </a:prstGeom>
          <a:solidFill>
            <a:schemeClr val="bg1"/>
          </a:solidFill>
        </p:spPr>
        <p:txBody>
          <a:bodyPr wrap="square" rtlCol="0">
            <a:spAutoFit/>
          </a:bodyPr>
          <a:lstStyle/>
          <a:p>
            <a:r>
              <a:rPr lang="en-US" sz="1600" dirty="0"/>
              <a:t>-0.625</a:t>
            </a:r>
          </a:p>
        </p:txBody>
      </p:sp>
      <p:sp>
        <p:nvSpPr>
          <p:cNvPr id="7" name="TextBox 6"/>
          <p:cNvSpPr txBox="1"/>
          <p:nvPr/>
        </p:nvSpPr>
        <p:spPr>
          <a:xfrm>
            <a:off x="7848600" y="4430087"/>
            <a:ext cx="990600" cy="338554"/>
          </a:xfrm>
          <a:prstGeom prst="rect">
            <a:avLst/>
          </a:prstGeom>
          <a:solidFill>
            <a:schemeClr val="bg1"/>
          </a:solidFill>
        </p:spPr>
        <p:txBody>
          <a:bodyPr wrap="square" rtlCol="0">
            <a:spAutoFit/>
          </a:bodyPr>
          <a:lstStyle/>
          <a:p>
            <a:r>
              <a:rPr lang="en-US" sz="1600" b="1" dirty="0"/>
              <a:t>-3.75=</a:t>
            </a:r>
          </a:p>
        </p:txBody>
      </p:sp>
      <p:sp>
        <p:nvSpPr>
          <p:cNvPr id="8" name="TextBox 7"/>
          <p:cNvSpPr txBox="1"/>
          <p:nvPr/>
        </p:nvSpPr>
        <p:spPr>
          <a:xfrm>
            <a:off x="7141720" y="6348277"/>
            <a:ext cx="990600" cy="338554"/>
          </a:xfrm>
          <a:prstGeom prst="rect">
            <a:avLst/>
          </a:prstGeom>
          <a:solidFill>
            <a:schemeClr val="bg1"/>
          </a:solidFill>
        </p:spPr>
        <p:txBody>
          <a:bodyPr wrap="square" rtlCol="0">
            <a:spAutoFit/>
          </a:bodyPr>
          <a:lstStyle/>
          <a:p>
            <a:r>
              <a:rPr lang="en-US" sz="1600" dirty="0"/>
              <a:t>(-0.625)=</a:t>
            </a:r>
          </a:p>
        </p:txBody>
      </p:sp>
      <p:sp>
        <p:nvSpPr>
          <p:cNvPr id="9" name="TextBox 8"/>
          <p:cNvSpPr txBox="1"/>
          <p:nvPr/>
        </p:nvSpPr>
        <p:spPr>
          <a:xfrm>
            <a:off x="8115301" y="6344984"/>
            <a:ext cx="990600" cy="338554"/>
          </a:xfrm>
          <a:prstGeom prst="rect">
            <a:avLst/>
          </a:prstGeom>
          <a:solidFill>
            <a:schemeClr val="bg1"/>
          </a:solidFill>
        </p:spPr>
        <p:txBody>
          <a:bodyPr wrap="square" rtlCol="0">
            <a:spAutoFit/>
          </a:bodyPr>
          <a:lstStyle/>
          <a:p>
            <a:r>
              <a:rPr lang="en-US" sz="1600" dirty="0"/>
              <a:t>-6.375</a:t>
            </a:r>
          </a:p>
        </p:txBody>
      </p:sp>
    </p:spTree>
    <p:extLst>
      <p:ext uri="{BB962C8B-B14F-4D97-AF65-F5344CB8AC3E}">
        <p14:creationId xmlns:p14="http://schemas.microsoft.com/office/powerpoint/2010/main" val="1859401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7587" y="2057400"/>
            <a:ext cx="5257800" cy="3886199"/>
          </a:xfrm>
        </p:spPr>
        <p:txBody>
          <a:bodyPr/>
          <a:lstStyle/>
          <a:p>
            <a:r>
              <a:rPr lang="en-US" b="1" dirty="0" err="1"/>
              <a:t>XGBoost</a:t>
            </a:r>
            <a:r>
              <a:rPr lang="en-US" b="1" dirty="0"/>
              <a:t> Regression Practical Example</a:t>
            </a:r>
          </a:p>
          <a:p>
            <a:r>
              <a:rPr lang="en-US" b="1" dirty="0"/>
              <a:t>Step1: Make Initial Prediction</a:t>
            </a:r>
          </a:p>
          <a:p>
            <a:r>
              <a:rPr lang="en-US" dirty="0"/>
              <a:t>The prediction can be anything, but by default, it is 0.5, regardless of whether you are using </a:t>
            </a:r>
            <a:r>
              <a:rPr lang="en-US" dirty="0" err="1"/>
              <a:t>XGBoost</a:t>
            </a:r>
            <a:r>
              <a:rPr lang="en-US" dirty="0"/>
              <a:t> for regression or classification</a:t>
            </a:r>
          </a:p>
          <a:p>
            <a:r>
              <a:rPr lang="en-US" b="1" dirty="0"/>
              <a:t>Step2: We Calculate The Residuals (Observed-Predicted)</a:t>
            </a:r>
          </a:p>
          <a:p>
            <a:r>
              <a:rPr lang="en-US" dirty="0"/>
              <a:t>For this example Predicted value = 0.5, so residuals are listed below</a:t>
            </a:r>
          </a:p>
          <a:p>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6248400" y="274638"/>
            <a:ext cx="5129957" cy="3262313"/>
          </a:xfrm>
          <a:prstGeom prst="rect">
            <a:avLst/>
          </a:prstGeom>
        </p:spPr>
      </p:pic>
      <p:pic>
        <p:nvPicPr>
          <p:cNvPr id="9220" name="Picture 4" descr="https://miro.medium.com/v2/resize:fit:749/1*cg0jfQc5_3XIz2JCjGRGQQ.pn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919693" y="3733519"/>
            <a:ext cx="6272307" cy="274348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28600" y="274638"/>
            <a:ext cx="5691188" cy="1143000"/>
          </a:xfrm>
        </p:spPr>
        <p:txBody>
          <a:bodyPr/>
          <a:lstStyle/>
          <a:p>
            <a:r>
              <a:rPr lang="en-US" b="1" dirty="0"/>
              <a:t>Solved problem 02(Regression)</a:t>
            </a:r>
            <a:endParaRPr lang="en-US" dirty="0"/>
          </a:p>
        </p:txBody>
      </p:sp>
    </p:spTree>
    <p:extLst>
      <p:ext uri="{BB962C8B-B14F-4D97-AF65-F5344CB8AC3E}">
        <p14:creationId xmlns:p14="http://schemas.microsoft.com/office/powerpoint/2010/main" val="191394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p:spPr>
        <p:txBody>
          <a:bodyPr/>
          <a:lstStyle/>
          <a:p>
            <a:pPr algn="l"/>
            <a:r>
              <a:rPr lang="en-US" dirty="0">
                <a:latin typeface="Gill Sans MT" panose="020B0502020104020203" pitchFamily="34" charset="0"/>
              </a:rPr>
              <a:t>Contents</a:t>
            </a:r>
          </a:p>
        </p:txBody>
      </p:sp>
      <p:sp>
        <p:nvSpPr>
          <p:cNvPr id="3" name="Content Placeholder 2"/>
          <p:cNvSpPr>
            <a:spLocks noGrp="1"/>
          </p:cNvSpPr>
          <p:nvPr>
            <p:ph idx="1"/>
          </p:nvPr>
        </p:nvSpPr>
        <p:spPr>
          <a:xfrm>
            <a:off x="762000" y="1676400"/>
            <a:ext cx="9753600" cy="4343400"/>
          </a:xfrm>
        </p:spPr>
        <p:txBody>
          <a:bodyPr>
            <a:noAutofit/>
          </a:bodyPr>
          <a:lstStyle/>
          <a:p>
            <a:pPr marL="0" indent="0">
              <a:buNone/>
            </a:pPr>
            <a:r>
              <a:rPr lang="en-US" b="1" dirty="0"/>
              <a:t>The course will mainly cover the following topics:</a:t>
            </a:r>
          </a:p>
          <a:p>
            <a:pPr>
              <a:buFont typeface="Wingdings" panose="05000000000000000000" pitchFamily="2" charset="2"/>
              <a:buChar char="ü"/>
            </a:pPr>
            <a:endParaRPr lang="en-US" dirty="0"/>
          </a:p>
          <a:p>
            <a:pPr>
              <a:buFont typeface="Wingdings" panose="05000000000000000000" pitchFamily="2" charset="2"/>
              <a:buChar char="ü"/>
            </a:pPr>
            <a:r>
              <a:rPr lang="en-US" dirty="0"/>
              <a:t>Ensemble Learning</a:t>
            </a:r>
          </a:p>
          <a:p>
            <a:pPr>
              <a:buFont typeface="Wingdings" panose="05000000000000000000" pitchFamily="2" charset="2"/>
              <a:buChar char="ü"/>
            </a:pPr>
            <a:r>
              <a:rPr lang="en-US" dirty="0"/>
              <a:t>Unsupervised Learning</a:t>
            </a:r>
          </a:p>
          <a:p>
            <a:pPr lvl="1"/>
            <a:r>
              <a:rPr lang="en-US" dirty="0"/>
              <a:t>Clustering Fundamentals</a:t>
            </a:r>
          </a:p>
          <a:p>
            <a:pPr lvl="1"/>
            <a:r>
              <a:rPr lang="en-US" dirty="0"/>
              <a:t>Hierarchical Clustering</a:t>
            </a:r>
          </a:p>
          <a:p>
            <a:pPr lvl="1"/>
            <a:r>
              <a:rPr lang="en-US" dirty="0"/>
              <a:t>………………………..</a:t>
            </a:r>
          </a:p>
          <a:p>
            <a:r>
              <a:rPr lang="en-US" dirty="0"/>
              <a:t>Neural Networks and Deep Learning</a:t>
            </a:r>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1232182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10287000" cy="4525963"/>
          </a:xfrm>
        </p:spPr>
        <p:txBody>
          <a:bodyPr>
            <a:normAutofit/>
          </a:bodyPr>
          <a:lstStyle/>
          <a:p>
            <a:pPr marL="0" lvl="0" indent="0" eaLnBrk="0" fontAlgn="base" hangingPunct="0">
              <a:spcBef>
                <a:spcPct val="0"/>
              </a:spcBef>
              <a:spcAft>
                <a:spcPct val="0"/>
              </a:spcAft>
              <a:buNone/>
            </a:pPr>
            <a:r>
              <a:rPr lang="en-US" sz="2200" dirty="0">
                <a:solidFill>
                  <a:srgbClr val="242424"/>
                </a:solidFill>
              </a:rPr>
              <a:t>Step3: This Step Can Be Done In The Three Sub-Steps</a:t>
            </a:r>
          </a:p>
          <a:p>
            <a:pPr marL="0" lvl="0" indent="0" eaLnBrk="0" fontAlgn="base" hangingPunct="0">
              <a:spcBef>
                <a:spcPct val="0"/>
              </a:spcBef>
              <a:spcAft>
                <a:spcPct val="0"/>
              </a:spcAft>
              <a:buFontTx/>
              <a:buAutoNum type="arabicPeriod"/>
            </a:pPr>
            <a:r>
              <a:rPr lang="en-US" sz="2200" dirty="0">
                <a:solidFill>
                  <a:srgbClr val="242424"/>
                </a:solidFill>
              </a:rPr>
              <a:t>Part(a): we try different threshold values to construct the tree</a:t>
            </a:r>
          </a:p>
          <a:p>
            <a:pPr marL="0" lvl="0" indent="0" eaLnBrk="0" fontAlgn="base" hangingPunct="0">
              <a:spcBef>
                <a:spcPct val="0"/>
              </a:spcBef>
              <a:spcAft>
                <a:spcPct val="0"/>
              </a:spcAft>
              <a:buFontTx/>
              <a:buAutoNum type="arabicPeriod" startAt="2"/>
            </a:pPr>
            <a:r>
              <a:rPr lang="en-US" sz="2200" dirty="0">
                <a:solidFill>
                  <a:srgbClr val="242424"/>
                </a:solidFill>
              </a:rPr>
              <a:t>Part(b): we calculate the similarity score</a:t>
            </a:r>
          </a:p>
          <a:p>
            <a:pPr marL="0" lvl="0" indent="0" eaLnBrk="0" fontAlgn="base" hangingPunct="0">
              <a:spcBef>
                <a:spcPct val="0"/>
              </a:spcBef>
              <a:spcAft>
                <a:spcPct val="0"/>
              </a:spcAft>
              <a:buFontTx/>
              <a:buAutoNum type="arabicPeriod" startAt="3"/>
            </a:pPr>
            <a:r>
              <a:rPr lang="en-US" sz="2200" dirty="0">
                <a:solidFill>
                  <a:srgbClr val="242424"/>
                </a:solidFill>
              </a:rPr>
              <a:t>Part(c): we compute the gain, any split with the largest gain, that threshold will be selected</a:t>
            </a:r>
            <a:endParaRPr lang="en-US" sz="2200" dirty="0"/>
          </a:p>
          <a:p>
            <a:pPr marL="0" lvl="0" indent="0" eaLnBrk="0" fontAlgn="base" hangingPunct="0">
              <a:spcBef>
                <a:spcPct val="0"/>
              </a:spcBef>
              <a:spcAft>
                <a:spcPct val="0"/>
              </a:spcAft>
              <a:buNone/>
            </a:pPr>
            <a:r>
              <a:rPr lang="en-US" sz="2200" dirty="0">
                <a:solidFill>
                  <a:srgbClr val="242424"/>
                </a:solidFill>
              </a:rPr>
              <a:t>First(1) The First Branch In Tree:</a:t>
            </a:r>
            <a:endParaRPr lang="en-US" sz="2200" dirty="0"/>
          </a:p>
          <a:p>
            <a:pPr marL="0" lvl="0" indent="0" eaLnBrk="0" fontAlgn="base" hangingPunct="0">
              <a:spcBef>
                <a:spcPct val="0"/>
              </a:spcBef>
              <a:spcAft>
                <a:spcPct val="0"/>
              </a:spcAft>
              <a:buNone/>
            </a:pPr>
            <a:r>
              <a:rPr lang="en-US" sz="2200" dirty="0">
                <a:solidFill>
                  <a:srgbClr val="242424"/>
                </a:solidFill>
              </a:rPr>
              <a:t>Part(a).1: Build </a:t>
            </a:r>
            <a:r>
              <a:rPr lang="en-US" sz="2200" dirty="0" err="1">
                <a:solidFill>
                  <a:srgbClr val="242424"/>
                </a:solidFill>
              </a:rPr>
              <a:t>XGboost</a:t>
            </a:r>
            <a:r>
              <a:rPr lang="en-US" sz="2200" dirty="0">
                <a:solidFill>
                  <a:srgbClr val="242424"/>
                </a:solidFill>
              </a:rPr>
              <a:t> Regression Tree</a:t>
            </a:r>
            <a:endParaRPr lang="en-US" sz="2200" dirty="0"/>
          </a:p>
          <a:p>
            <a:pPr marL="0" lvl="0" indent="0" eaLnBrk="0" fontAlgn="base" hangingPunct="0">
              <a:spcBef>
                <a:spcPct val="0"/>
              </a:spcBef>
              <a:spcAft>
                <a:spcPct val="0"/>
              </a:spcAft>
              <a:buFontTx/>
              <a:buChar char="•"/>
            </a:pPr>
            <a:r>
              <a:rPr lang="en-US" sz="2200" dirty="0">
                <a:solidFill>
                  <a:srgbClr val="242424"/>
                </a:solidFill>
              </a:rPr>
              <a:t>First, we selected the Dosage&lt;15 and we got the below tree</a:t>
            </a:r>
          </a:p>
          <a:p>
            <a:pPr marL="0" lvl="0" indent="0" eaLnBrk="0" fontAlgn="base" hangingPunct="0">
              <a:spcBef>
                <a:spcPct val="0"/>
              </a:spcBef>
              <a:spcAft>
                <a:spcPct val="0"/>
              </a:spcAft>
              <a:buFontTx/>
              <a:buChar char="•"/>
            </a:pPr>
            <a:r>
              <a:rPr lang="en-US" sz="2200" dirty="0">
                <a:solidFill>
                  <a:srgbClr val="242424"/>
                </a:solidFill>
              </a:rPr>
              <a:t>Note: We got the Dosage&lt;15 by taking the average of the first two lowest dosages ((10+20)/2 = 15)</a:t>
            </a:r>
            <a:endParaRPr lang="en-US" sz="2200" dirty="0"/>
          </a:p>
          <a:p>
            <a:pPr marL="0" lvl="0" indent="0" eaLnBrk="0" fontAlgn="base" hangingPunct="0">
              <a:spcBef>
                <a:spcPct val="0"/>
              </a:spcBef>
              <a:spcAft>
                <a:spcPct val="0"/>
              </a:spcAft>
              <a:buNone/>
            </a:pPr>
            <a:endParaRPr lang="en-US" sz="2200" dirty="0"/>
          </a:p>
        </p:txBody>
      </p:sp>
      <p:pic>
        <p:nvPicPr>
          <p:cNvPr id="10243" name="Picture 3" descr="https://miro.medium.com/v2/resize:fit:545/1*LsfvJN_9wIUvVpzHHBZvGw.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124201" y="4536695"/>
            <a:ext cx="4419600" cy="232130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228600" y="274638"/>
            <a:ext cx="9601200" cy="1143000"/>
          </a:xfrm>
        </p:spPr>
        <p:txBody>
          <a:bodyPr/>
          <a:lstStyle/>
          <a:p>
            <a:r>
              <a:rPr lang="en-US" b="1" dirty="0"/>
              <a:t>Solved problem 02(Regression)</a:t>
            </a:r>
            <a:endParaRPr lang="en-US" dirty="0"/>
          </a:p>
        </p:txBody>
      </p:sp>
    </p:spTree>
    <p:extLst>
      <p:ext uri="{BB962C8B-B14F-4D97-AF65-F5344CB8AC3E}">
        <p14:creationId xmlns:p14="http://schemas.microsoft.com/office/powerpoint/2010/main" val="286600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10972800" cy="4525963"/>
          </a:xfrm>
        </p:spPr>
        <p:txBody>
          <a:bodyPr/>
          <a:lstStyle/>
          <a:p>
            <a:r>
              <a:rPr lang="en-US" b="1" dirty="0"/>
              <a:t>Part(b).1: Calculate Similarity Score</a:t>
            </a:r>
            <a:endParaRPr lang="en-US" dirty="0"/>
          </a:p>
          <a:p>
            <a:r>
              <a:rPr lang="en-US" dirty="0"/>
              <a:t>For the regression problem, we use the below formula to compute the similarity score</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1600200" y="1676400"/>
            <a:ext cx="8658225" cy="4581525"/>
          </a:xfrm>
          <a:prstGeom prst="rect">
            <a:avLst/>
          </a:prstGeom>
        </p:spPr>
      </p:pic>
    </p:spTree>
    <p:extLst>
      <p:ext uri="{BB962C8B-B14F-4D97-AF65-F5344CB8AC3E}">
        <p14:creationId xmlns:p14="http://schemas.microsoft.com/office/powerpoint/2010/main" val="2233863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0"/>
            <a:ext cx="11506200" cy="4495800"/>
          </a:xfrm>
        </p:spPr>
        <p:txBody>
          <a:bodyPr>
            <a:noAutofit/>
          </a:bodyPr>
          <a:lstStyle/>
          <a:p>
            <a:pPr marL="0" lvl="0" indent="0" eaLnBrk="0" fontAlgn="base" hangingPunct="0">
              <a:spcBef>
                <a:spcPct val="0"/>
              </a:spcBef>
              <a:spcAft>
                <a:spcPct val="0"/>
              </a:spcAft>
              <a:buNone/>
            </a:pPr>
            <a:r>
              <a:rPr lang="en-US" sz="2100" b="1" dirty="0">
                <a:solidFill>
                  <a:srgbClr val="242424"/>
                </a:solidFill>
              </a:rPr>
              <a:t>Part(c).1: Calculate Gain (</a:t>
            </a:r>
            <a:r>
              <a:rPr lang="en-US" sz="2100" b="1" dirty="0" err="1">
                <a:solidFill>
                  <a:srgbClr val="242424"/>
                </a:solidFill>
              </a:rPr>
              <a:t>left_s</a:t>
            </a:r>
            <a:r>
              <a:rPr lang="en-US" sz="2100" b="1" dirty="0">
                <a:solidFill>
                  <a:srgbClr val="242424"/>
                </a:solidFill>
              </a:rPr>
              <a:t> + </a:t>
            </a:r>
            <a:r>
              <a:rPr lang="en-US" sz="2100" b="1" dirty="0" err="1">
                <a:solidFill>
                  <a:srgbClr val="242424"/>
                </a:solidFill>
              </a:rPr>
              <a:t>right_s</a:t>
            </a:r>
            <a:r>
              <a:rPr lang="en-US" sz="2100" b="1" dirty="0">
                <a:solidFill>
                  <a:srgbClr val="242424"/>
                </a:solidFill>
              </a:rPr>
              <a:t> — </a:t>
            </a:r>
            <a:r>
              <a:rPr lang="en-US" sz="2100" b="1" dirty="0" err="1">
                <a:solidFill>
                  <a:srgbClr val="242424"/>
                </a:solidFill>
              </a:rPr>
              <a:t>root_s</a:t>
            </a:r>
            <a:r>
              <a:rPr lang="en-US" sz="2100" b="1" dirty="0">
                <a:solidFill>
                  <a:srgbClr val="242424"/>
                </a:solidFill>
              </a:rPr>
              <a:t>)</a:t>
            </a:r>
            <a:endParaRPr lang="en-US" sz="2100" dirty="0"/>
          </a:p>
          <a:p>
            <a:pPr marL="0" lvl="0" indent="0" eaLnBrk="0" fontAlgn="base" hangingPunct="0">
              <a:spcBef>
                <a:spcPct val="0"/>
              </a:spcBef>
              <a:spcAft>
                <a:spcPct val="0"/>
              </a:spcAft>
              <a:buFontTx/>
              <a:buChar char="•"/>
            </a:pPr>
            <a:r>
              <a:rPr lang="en-US" sz="2100" dirty="0">
                <a:solidFill>
                  <a:srgbClr val="242424"/>
                </a:solidFill>
              </a:rPr>
              <a:t>As we selected Dosage&lt;15 for the first branch in the tree, here we compute Gain</a:t>
            </a:r>
          </a:p>
          <a:p>
            <a:pPr marL="0" lvl="0" indent="0" eaLnBrk="0" fontAlgn="base" hangingPunct="0">
              <a:spcBef>
                <a:spcPct val="0"/>
              </a:spcBef>
              <a:spcAft>
                <a:spcPct val="0"/>
              </a:spcAft>
              <a:buFontTx/>
              <a:buChar char="•"/>
            </a:pPr>
            <a:r>
              <a:rPr lang="en-US" sz="2100" dirty="0">
                <a:solidFill>
                  <a:srgbClr val="242424"/>
                </a:solidFill>
              </a:rPr>
              <a:t>Gain for Dosage&lt;15 = 110.25 + 14.08 -4 = 120.33</a:t>
            </a:r>
          </a:p>
          <a:p>
            <a:pPr marL="0" lvl="0" indent="0" eaLnBrk="0" fontAlgn="base" hangingPunct="0">
              <a:spcBef>
                <a:spcPct val="0"/>
              </a:spcBef>
              <a:spcAft>
                <a:spcPct val="0"/>
              </a:spcAft>
              <a:buFontTx/>
              <a:buChar char="•"/>
            </a:pPr>
            <a:r>
              <a:rPr lang="en-US" sz="2100" dirty="0">
                <a:solidFill>
                  <a:srgbClr val="242424"/>
                </a:solidFill>
              </a:rPr>
              <a:t>As we selected Dosage&lt;15 for the first branch in the tree, we need to try different threshold values and repeat part(a), part(b), and part(c). The threshold values with the largest gain will be selected</a:t>
            </a:r>
          </a:p>
          <a:p>
            <a:pPr marL="0" lvl="0" indent="0" eaLnBrk="0" fontAlgn="base" hangingPunct="0">
              <a:spcBef>
                <a:spcPct val="0"/>
              </a:spcBef>
              <a:spcAft>
                <a:spcPct val="0"/>
              </a:spcAft>
              <a:buFontTx/>
              <a:buChar char="•"/>
            </a:pPr>
            <a:r>
              <a:rPr lang="en-US" sz="2100" dirty="0">
                <a:solidFill>
                  <a:srgbClr val="242424"/>
                </a:solidFill>
              </a:rPr>
              <a:t>We shift the threshold over so that it is the average of the next two observations ((20+25)/2=22.5). The Gain is 4 for Dosage&lt;22.5. We will try the next threshold because the Gain is less than 120.33</a:t>
            </a:r>
          </a:p>
          <a:p>
            <a:pPr marL="0" lvl="0" indent="0" eaLnBrk="0" fontAlgn="base" hangingPunct="0">
              <a:spcBef>
                <a:spcPct val="0"/>
              </a:spcBef>
              <a:spcAft>
                <a:spcPct val="0"/>
              </a:spcAft>
              <a:buFontTx/>
              <a:buChar char="•"/>
            </a:pPr>
            <a:r>
              <a:rPr lang="en-US" sz="2100" dirty="0">
                <a:solidFill>
                  <a:srgbClr val="242424"/>
                </a:solidFill>
              </a:rPr>
              <a:t>We shift the threshold over so that it is the average of the last two observations ((25+35)/2=30). The Gain is 56.33 for Dosage&lt; 30. Again the Gain is less than 120.33, so we will select the Dosage&lt;15</a:t>
            </a:r>
          </a:p>
          <a:p>
            <a:pPr marL="0" lvl="0" indent="0" eaLnBrk="0" fontAlgn="base" hangingPunct="0">
              <a:spcBef>
                <a:spcPct val="0"/>
              </a:spcBef>
              <a:spcAft>
                <a:spcPct val="0"/>
              </a:spcAft>
              <a:buFontTx/>
              <a:buChar char="•"/>
            </a:pPr>
            <a:r>
              <a:rPr lang="en-US" sz="2100" dirty="0">
                <a:solidFill>
                  <a:srgbClr val="242424"/>
                </a:solidFill>
              </a:rPr>
              <a:t>Note We tried different values to select as threshold for first branch in the tree (e.g. Dosage&lt;22.5 and Dosage&lt;30 ). The threshold Dosage&lt;15 got the largest Gain (120.33) compared to other threshold values, so we will select it for root. Dosage&lt;15 is better at splitting the residual into clusters of similar values.</a:t>
            </a:r>
            <a:endParaRPr lang="en-US" sz="2100" dirty="0"/>
          </a:p>
          <a:p>
            <a:pPr marL="0" lvl="0" indent="0" eaLnBrk="0" fontAlgn="base" hangingPunct="0">
              <a:spcBef>
                <a:spcPct val="0"/>
              </a:spcBef>
              <a:spcAft>
                <a:spcPct val="0"/>
              </a:spcAft>
              <a:buNone/>
            </a:pPr>
            <a:endParaRPr lang="en-US" sz="2100" dirty="0"/>
          </a:p>
        </p:txBody>
      </p:sp>
      <p:pic>
        <p:nvPicPr>
          <p:cNvPr id="5" name="Picture 4"/>
          <p:cNvPicPr>
            <a:picLocks noChangeAspect="1"/>
          </p:cNvPicPr>
          <p:nvPr/>
        </p:nvPicPr>
        <p:blipFill>
          <a:blip r:embed="rId3"/>
          <a:stretch>
            <a:fillRect/>
          </a:stretch>
        </p:blipFill>
        <p:spPr>
          <a:xfrm>
            <a:off x="5048250" y="295715"/>
            <a:ext cx="4019550" cy="2111186"/>
          </a:xfrm>
          <a:prstGeom prst="rect">
            <a:avLst/>
          </a:prstGeom>
        </p:spPr>
      </p:pic>
      <p:sp>
        <p:nvSpPr>
          <p:cNvPr id="4" name="Title 1"/>
          <p:cNvSpPr>
            <a:spLocks noGrp="1"/>
          </p:cNvSpPr>
          <p:nvPr>
            <p:ph type="title"/>
          </p:nvPr>
        </p:nvSpPr>
        <p:spPr>
          <a:xfrm>
            <a:off x="228600" y="274638"/>
            <a:ext cx="5691188" cy="1143000"/>
          </a:xfrm>
        </p:spPr>
        <p:txBody>
          <a:bodyPr/>
          <a:lstStyle/>
          <a:p>
            <a:r>
              <a:rPr lang="en-US" b="1" dirty="0"/>
              <a:t>Solved problem 02(Regression)</a:t>
            </a:r>
            <a:endParaRPr lang="en-US" dirty="0"/>
          </a:p>
        </p:txBody>
      </p:sp>
    </p:spTree>
    <p:extLst>
      <p:ext uri="{BB962C8B-B14F-4D97-AF65-F5344CB8AC3E}">
        <p14:creationId xmlns:p14="http://schemas.microsoft.com/office/powerpoint/2010/main" val="408645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eaLnBrk="0" fontAlgn="base" hangingPunct="0">
              <a:spcBef>
                <a:spcPct val="0"/>
              </a:spcBef>
              <a:spcAft>
                <a:spcPct val="0"/>
              </a:spcAft>
              <a:buNone/>
            </a:pPr>
            <a:r>
              <a:rPr lang="en-US" sz="2200" dirty="0">
                <a:solidFill>
                  <a:srgbClr val="242424"/>
                </a:solidFill>
              </a:rPr>
              <a:t>Second(2) We check the leaf on the left and in the right to see if we can split it further:</a:t>
            </a:r>
            <a:endParaRPr lang="en-US" sz="2200" dirty="0"/>
          </a:p>
          <a:p>
            <a:pPr marL="0" lvl="0" indent="0" eaLnBrk="0" fontAlgn="base" hangingPunct="0">
              <a:spcBef>
                <a:spcPct val="0"/>
              </a:spcBef>
              <a:spcAft>
                <a:spcPct val="0"/>
              </a:spcAft>
              <a:buFontTx/>
              <a:buChar char="•"/>
            </a:pPr>
            <a:r>
              <a:rPr lang="en-US" sz="2200" dirty="0">
                <a:solidFill>
                  <a:srgbClr val="242424"/>
                </a:solidFill>
              </a:rPr>
              <a:t>As we have only one residual left, we can not split it further</a:t>
            </a:r>
          </a:p>
          <a:p>
            <a:pPr marL="0" lvl="0" indent="0" eaLnBrk="0" fontAlgn="base" hangingPunct="0">
              <a:spcBef>
                <a:spcPct val="0"/>
              </a:spcBef>
              <a:spcAft>
                <a:spcPct val="0"/>
              </a:spcAft>
              <a:buFontTx/>
              <a:buChar char="•"/>
            </a:pPr>
            <a:r>
              <a:rPr lang="en-US" sz="2200" dirty="0">
                <a:solidFill>
                  <a:srgbClr val="242424"/>
                </a:solidFill>
              </a:rPr>
              <a:t>However, we can split the 3 Residuals in the leaf on the right</a:t>
            </a:r>
          </a:p>
          <a:p>
            <a:pPr marL="0" lvl="0" indent="0" eaLnBrk="0" fontAlgn="base" hangingPunct="0">
              <a:spcBef>
                <a:spcPct val="0"/>
              </a:spcBef>
              <a:spcAft>
                <a:spcPct val="0"/>
              </a:spcAft>
              <a:buFontTx/>
              <a:buChar char="•"/>
            </a:pPr>
            <a:r>
              <a:rPr lang="en-US" sz="2200" dirty="0">
                <a:solidFill>
                  <a:srgbClr val="242424"/>
                </a:solidFill>
              </a:rPr>
              <a:t>So, we will perform the same operation as we did above</a:t>
            </a:r>
            <a:endParaRPr lang="en-US" sz="2200" dirty="0"/>
          </a:p>
          <a:p>
            <a:pPr marL="0" lvl="0" indent="0" eaLnBrk="0" fontAlgn="base" hangingPunct="0">
              <a:spcBef>
                <a:spcPct val="0"/>
              </a:spcBef>
              <a:spcAft>
                <a:spcPct val="0"/>
              </a:spcAft>
              <a:buNone/>
            </a:pPr>
            <a:r>
              <a:rPr lang="en-US" sz="2200" dirty="0">
                <a:solidFill>
                  <a:srgbClr val="242424"/>
                </a:solidFill>
              </a:rPr>
              <a:t>Part(a).2: Build Tree</a:t>
            </a:r>
            <a:endParaRPr lang="en-US" sz="2200" dirty="0"/>
          </a:p>
          <a:p>
            <a:pPr marL="0" lvl="0" indent="0" eaLnBrk="0" fontAlgn="base" hangingPunct="0">
              <a:spcBef>
                <a:spcPct val="0"/>
              </a:spcBef>
              <a:spcAft>
                <a:spcPct val="0"/>
              </a:spcAft>
              <a:buFontTx/>
              <a:buChar char="•"/>
            </a:pPr>
            <a:r>
              <a:rPr lang="en-US" sz="2200" dirty="0">
                <a:solidFill>
                  <a:srgbClr val="242424"/>
                </a:solidFill>
              </a:rPr>
              <a:t>First select the average of the first two observations, 20 and 25, for which we got 22.5 as the average</a:t>
            </a:r>
          </a:p>
          <a:p>
            <a:pPr marL="0" lvl="0" indent="0" eaLnBrk="0" fontAlgn="base" hangingPunct="0">
              <a:spcBef>
                <a:spcPct val="0"/>
              </a:spcBef>
              <a:spcAft>
                <a:spcPct val="0"/>
              </a:spcAft>
              <a:buFontTx/>
              <a:buChar char="•"/>
            </a:pPr>
            <a:r>
              <a:rPr lang="en-US" sz="2200" dirty="0">
                <a:solidFill>
                  <a:srgbClr val="242424"/>
                </a:solidFill>
              </a:rPr>
              <a:t>Then, we shifted the threshold value for the last two observations, where we got 30, the average of 25 and 35</a:t>
            </a:r>
          </a:p>
          <a:p>
            <a:pPr marL="0" lvl="0" indent="0" eaLnBrk="0" fontAlgn="base" hangingPunct="0">
              <a:spcBef>
                <a:spcPct val="0"/>
              </a:spcBef>
              <a:spcAft>
                <a:spcPct val="0"/>
              </a:spcAft>
              <a:buFontTx/>
              <a:buChar char="•"/>
            </a:pPr>
            <a:r>
              <a:rPr lang="en-US" sz="2200" dirty="0">
                <a:solidFill>
                  <a:srgbClr val="242424"/>
                </a:solidFill>
              </a:rPr>
              <a:t>For both we compute the Gain, the one with the largest Gain will be select</a:t>
            </a:r>
            <a:endParaRPr lang="en-US" sz="2200" dirty="0"/>
          </a:p>
          <a:p>
            <a:pPr marL="0" lvl="0" indent="0" eaLnBrk="0" fontAlgn="base" hangingPunct="0">
              <a:spcBef>
                <a:spcPct val="0"/>
              </a:spcBef>
              <a:spcAft>
                <a:spcPct val="0"/>
              </a:spcAft>
              <a:buNone/>
            </a:pPr>
            <a:r>
              <a:rPr lang="en-US" sz="2200" dirty="0">
                <a:solidFill>
                  <a:srgbClr val="242424"/>
                </a:solidFill>
              </a:rPr>
              <a:t>Note: The Gain for Dosage&lt;22.5 was 28.17, while the Dosage&lt;30 had the largest Gain. For simplicity, we will only show the steps for Dosage&lt;30 as having the largest Gain.</a:t>
            </a:r>
            <a:endParaRPr lang="en-US" sz="2200" dirty="0"/>
          </a:p>
        </p:txBody>
      </p:sp>
      <p:sp>
        <p:nvSpPr>
          <p:cNvPr id="5" name="Title 1"/>
          <p:cNvSpPr>
            <a:spLocks noGrp="1"/>
          </p:cNvSpPr>
          <p:nvPr>
            <p:ph type="title"/>
          </p:nvPr>
        </p:nvSpPr>
        <p:spPr>
          <a:xfrm>
            <a:off x="228600" y="274638"/>
            <a:ext cx="5691188" cy="1143000"/>
          </a:xfrm>
        </p:spPr>
        <p:txBody>
          <a:bodyPr/>
          <a:lstStyle/>
          <a:p>
            <a:r>
              <a:rPr lang="en-US" b="1" dirty="0"/>
              <a:t>Solved problem 02(Regression)</a:t>
            </a:r>
            <a:endParaRPr lang="en-US" dirty="0"/>
          </a:p>
        </p:txBody>
      </p:sp>
    </p:spTree>
    <p:extLst>
      <p:ext uri="{BB962C8B-B14F-4D97-AF65-F5344CB8AC3E}">
        <p14:creationId xmlns:p14="http://schemas.microsoft.com/office/powerpoint/2010/main" val="710227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50837"/>
            <a:ext cx="10972800" cy="4525963"/>
          </a:xfrm>
        </p:spPr>
        <p:txBody>
          <a:bodyPr>
            <a:normAutofit/>
          </a:bodyPr>
          <a:lstStyle/>
          <a:p>
            <a:r>
              <a:rPr lang="en-US" sz="2200" dirty="0"/>
              <a:t>We split the tree on the right by selecting the threshold Dosage&lt; 30</a:t>
            </a:r>
          </a:p>
          <a:p>
            <a:r>
              <a:rPr lang="en-US" sz="2200" dirty="0"/>
              <a:t>Below is our tree</a:t>
            </a:r>
          </a:p>
          <a:p>
            <a:endParaRPr lang="en-US" sz="2200" dirty="0"/>
          </a:p>
          <a:p>
            <a:r>
              <a:rPr lang="en-US" sz="2200" b="1" dirty="0"/>
              <a:t>Part(b).2: Calculate Similarity Score</a:t>
            </a:r>
            <a:endParaRPr lang="en-US" sz="2200" dirty="0"/>
          </a:p>
          <a:p>
            <a:br>
              <a:rPr lang="en-US" sz="2200" dirty="0"/>
            </a:br>
            <a:endParaRPr lang="en-US" sz="2200" dirty="0"/>
          </a:p>
        </p:txBody>
      </p:sp>
      <p:pic>
        <p:nvPicPr>
          <p:cNvPr id="14338" name="Picture 2" descr="https://miro.medium.com/v2/resize:fit:568/1*MWiC4xlscMsrURmNqDq1lw.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343650" y="990599"/>
            <a:ext cx="4324350" cy="32004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73656" y="2819400"/>
            <a:ext cx="6438900" cy="2857500"/>
          </a:xfrm>
          <a:prstGeom prst="rect">
            <a:avLst/>
          </a:prstGeom>
        </p:spPr>
      </p:pic>
      <p:pic>
        <p:nvPicPr>
          <p:cNvPr id="14342" name="Picture 6" descr="https://miro.medium.com/v2/resize:fit:568/1*ukBSDQbwOneGqiHrOGEhRA.png"/>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181044" y="3619498"/>
            <a:ext cx="5096556" cy="3771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05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
            <a:ext cx="10972800" cy="4525963"/>
          </a:xfrm>
        </p:spPr>
        <p:txBody>
          <a:bodyPr>
            <a:noAutofit/>
          </a:bodyPr>
          <a:lstStyle/>
          <a:p>
            <a:pPr marL="0" lvl="0" indent="0" eaLnBrk="0" fontAlgn="base" hangingPunct="0">
              <a:spcBef>
                <a:spcPct val="0"/>
              </a:spcBef>
              <a:spcAft>
                <a:spcPct val="0"/>
              </a:spcAft>
              <a:buNone/>
            </a:pPr>
            <a:r>
              <a:rPr lang="en-US" b="1" dirty="0">
                <a:solidFill>
                  <a:srgbClr val="242424"/>
                </a:solidFill>
              </a:rPr>
              <a:t>Part(c).3: Calculate Gain</a:t>
            </a:r>
            <a:endParaRPr lang="en-US" dirty="0"/>
          </a:p>
          <a:p>
            <a:pPr marL="0" lvl="0" indent="0" eaLnBrk="0" fontAlgn="base" hangingPunct="0">
              <a:spcBef>
                <a:spcPct val="0"/>
              </a:spcBef>
              <a:spcAft>
                <a:spcPct val="0"/>
              </a:spcAft>
              <a:buFontTx/>
              <a:buChar char="•"/>
            </a:pPr>
            <a:r>
              <a:rPr lang="en-US" dirty="0">
                <a:solidFill>
                  <a:srgbClr val="242424"/>
                </a:solidFill>
              </a:rPr>
              <a:t>Gain for threshold Dosage&lt; 30 = 98 + 56.25–14.08 = 140.17</a:t>
            </a:r>
          </a:p>
          <a:p>
            <a:pPr marL="0" lvl="0" indent="0" eaLnBrk="0" fontAlgn="base" hangingPunct="0">
              <a:spcBef>
                <a:spcPct val="0"/>
              </a:spcBef>
              <a:spcAft>
                <a:spcPct val="0"/>
              </a:spcAft>
              <a:buFontTx/>
              <a:buChar char="•"/>
            </a:pPr>
            <a:r>
              <a:rPr lang="en-US" dirty="0">
                <a:solidFill>
                  <a:srgbClr val="242424"/>
                </a:solidFill>
              </a:rPr>
              <a:t>After trying Dosage with having different values, we got that Dosage&lt; 30 has the largest Gain, therefore we will select it as the threshold for this branch</a:t>
            </a:r>
            <a:endParaRPr lang="en-US" dirty="0"/>
          </a:p>
          <a:p>
            <a:pPr marL="0" lvl="0" indent="0" eaLnBrk="0" fontAlgn="base" hangingPunct="0">
              <a:spcBef>
                <a:spcPct val="0"/>
              </a:spcBef>
              <a:spcAft>
                <a:spcPct val="0"/>
              </a:spcAft>
              <a:buNone/>
            </a:pPr>
            <a:r>
              <a:rPr lang="en-US" dirty="0">
                <a:solidFill>
                  <a:srgbClr val="242424"/>
                </a:solidFill>
              </a:rPr>
              <a:t>Note: For this example, we limited the tree depth to two levels for simplicity. So, we will not split the leaf any further. However, the default is to allow up to 6 levels.</a:t>
            </a:r>
          </a:p>
          <a:p>
            <a:r>
              <a:rPr lang="en-US" b="1" dirty="0"/>
              <a:t>Step4: Prune The Tree</a:t>
            </a:r>
          </a:p>
          <a:p>
            <a:r>
              <a:rPr lang="en-US" dirty="0"/>
              <a:t>In </a:t>
            </a:r>
            <a:r>
              <a:rPr lang="en-US" dirty="0" err="1"/>
              <a:t>XGBoost</a:t>
            </a:r>
            <a:r>
              <a:rPr lang="en-US" dirty="0"/>
              <a:t>, pruning is a technique used to reduce the complexity of the model by eliminating parts of the decision trees that do not contribute significantly to the model’s performance. Pruning helps prevent </a:t>
            </a:r>
            <a:r>
              <a:rPr lang="en-US" dirty="0" err="1"/>
              <a:t>overfitting</a:t>
            </a:r>
            <a:r>
              <a:rPr lang="en-US" dirty="0"/>
              <a:t> and enhances the model’s generalization to unseen data</a:t>
            </a:r>
          </a:p>
          <a:p>
            <a:r>
              <a:rPr lang="en-US" dirty="0"/>
              <a:t>We prune an </a:t>
            </a:r>
            <a:r>
              <a:rPr lang="en-US" dirty="0" err="1"/>
              <a:t>XGBoost</a:t>
            </a:r>
            <a:r>
              <a:rPr lang="en-US" dirty="0"/>
              <a:t> Tree based on it`s Gain values</a:t>
            </a:r>
          </a:p>
          <a:p>
            <a:r>
              <a:rPr lang="en-US" dirty="0"/>
              <a:t>We start by packing a number, for example, 130. </a:t>
            </a:r>
            <a:r>
              <a:rPr lang="en-US" dirty="0" err="1"/>
              <a:t>XGBoost</a:t>
            </a:r>
            <a:r>
              <a:rPr lang="en-US" dirty="0"/>
              <a:t> called this number gamma</a:t>
            </a:r>
          </a:p>
          <a:p>
            <a:r>
              <a:rPr lang="en-US" dirty="0"/>
              <a:t>We then calculate the difference between the Gain associated with the lowest branch in the tree (Gain — gamma)</a:t>
            </a:r>
          </a:p>
          <a:p>
            <a:r>
              <a:rPr lang="en-US" dirty="0"/>
              <a:t>If the difference between Gain and gamma is negative we will remove the branch, otherwise, we do not remove the branch (Positive)</a:t>
            </a:r>
          </a:p>
          <a:p>
            <a:pPr marL="0" lvl="0" indent="0" eaLnBrk="0" fontAlgn="base" hangingPunct="0">
              <a:spcBef>
                <a:spcPct val="0"/>
              </a:spcBef>
              <a:spcAft>
                <a:spcPct val="0"/>
              </a:spcAft>
              <a:buNone/>
            </a:pPr>
            <a:endParaRPr lang="en-US" dirty="0"/>
          </a:p>
        </p:txBody>
      </p:sp>
      <p:sp>
        <p:nvSpPr>
          <p:cNvPr id="5" name="AutoShape 3" descr="https://miro.medium.com/v2/resize:fit:441/1*zYTTdCDFyH_v2dX8xRTJP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5" name="Picture 5" descr="https://miro.medium.com/v2/resize:fit:441/1*zYTTdCDFyH_v2dX8xRTJPA.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95800" y="5257800"/>
            <a:ext cx="336232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87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11125200" cy="5257800"/>
          </a:xfrm>
        </p:spPr>
        <p:txBody>
          <a:bodyPr>
            <a:noAutofit/>
          </a:bodyPr>
          <a:lstStyle/>
          <a:p>
            <a:pPr marL="0" lvl="0" indent="0" eaLnBrk="0" fontAlgn="base" hangingPunct="0">
              <a:spcBef>
                <a:spcPct val="0"/>
              </a:spcBef>
              <a:spcAft>
                <a:spcPct val="0"/>
              </a:spcAft>
              <a:buFontTx/>
              <a:buChar char="•"/>
            </a:pPr>
            <a:r>
              <a:rPr lang="en-US" sz="2200" dirty="0">
                <a:solidFill>
                  <a:srgbClr val="242424"/>
                </a:solidFill>
              </a:rPr>
              <a:t>As we got positive, we will not remove the branch</a:t>
            </a:r>
          </a:p>
          <a:p>
            <a:pPr marL="0" lvl="0" indent="0" eaLnBrk="0" fontAlgn="base" hangingPunct="0">
              <a:spcBef>
                <a:spcPct val="0"/>
              </a:spcBef>
              <a:spcAft>
                <a:spcPct val="0"/>
              </a:spcAft>
              <a:buFontTx/>
              <a:buChar char="•"/>
            </a:pPr>
            <a:r>
              <a:rPr lang="en-US" sz="2200" dirty="0">
                <a:solidFill>
                  <a:srgbClr val="242424"/>
                </a:solidFill>
              </a:rPr>
              <a:t>Note If we compute the difference between Gain for root and gamma, the difference will be negative. We will not remove the root, because we did not remove the first branch.</a:t>
            </a:r>
          </a:p>
          <a:p>
            <a:pPr marL="0" lvl="0" indent="0" eaLnBrk="0" fontAlgn="base" hangingPunct="0">
              <a:spcBef>
                <a:spcPct val="0"/>
              </a:spcBef>
              <a:spcAft>
                <a:spcPct val="0"/>
              </a:spcAft>
              <a:buFontTx/>
              <a:buChar char="•"/>
            </a:pPr>
            <a:r>
              <a:rPr lang="en-US" sz="2200" dirty="0">
                <a:solidFill>
                  <a:srgbClr val="242424"/>
                </a:solidFill>
              </a:rPr>
              <a:t>Imagine, if we assign gamma=150, it will remove all the tree (because 140.17–150 is negative, and 120.33–150 is negative), and we will construct the tree again with a different lambda value (In the above example lambda=0)</a:t>
            </a:r>
          </a:p>
          <a:p>
            <a:pPr marL="0" lvl="0" indent="0" eaLnBrk="0" fontAlgn="base" hangingPunct="0">
              <a:spcBef>
                <a:spcPct val="0"/>
              </a:spcBef>
              <a:spcAft>
                <a:spcPct val="0"/>
              </a:spcAft>
              <a:buFontTx/>
              <a:buChar char="•"/>
            </a:pPr>
            <a:r>
              <a:rPr lang="en-US" sz="2200" dirty="0">
                <a:solidFill>
                  <a:srgbClr val="242424"/>
                </a:solidFill>
              </a:rPr>
              <a:t>So in this example imagine we select the below tree as the best one</a:t>
            </a:r>
          </a:p>
          <a:p>
            <a:pPr marL="0" lvl="0" indent="0" eaLnBrk="0" fontAlgn="base" hangingPunct="0">
              <a:spcBef>
                <a:spcPct val="0"/>
              </a:spcBef>
              <a:spcAft>
                <a:spcPct val="0"/>
              </a:spcAft>
              <a:buFontTx/>
              <a:buChar char="•"/>
            </a:pPr>
            <a:endParaRPr lang="en-US" sz="2200" dirty="0">
              <a:solidFill>
                <a:srgbClr val="242424"/>
              </a:solidFill>
            </a:endParaRPr>
          </a:p>
          <a:p>
            <a:pPr marL="0" lvl="0" indent="0" eaLnBrk="0" fontAlgn="base" hangingPunct="0">
              <a:spcBef>
                <a:spcPct val="0"/>
              </a:spcBef>
              <a:spcAft>
                <a:spcPct val="0"/>
              </a:spcAft>
              <a:buFontTx/>
              <a:buChar char="•"/>
            </a:pPr>
            <a:endParaRPr lang="en-US" sz="2200" dirty="0">
              <a:solidFill>
                <a:srgbClr val="242424"/>
              </a:solidFill>
            </a:endParaRPr>
          </a:p>
          <a:p>
            <a:pPr marL="0" indent="0" eaLnBrk="0" fontAlgn="base" hangingPunct="0">
              <a:spcBef>
                <a:spcPct val="0"/>
              </a:spcBef>
              <a:spcAft>
                <a:spcPct val="0"/>
              </a:spcAft>
              <a:buNone/>
            </a:pPr>
            <a:endParaRPr lang="en-US" sz="2200" b="1" dirty="0"/>
          </a:p>
          <a:p>
            <a:pPr marL="0" indent="0" eaLnBrk="0" fontAlgn="base" hangingPunct="0">
              <a:spcBef>
                <a:spcPct val="0"/>
              </a:spcBef>
              <a:spcAft>
                <a:spcPct val="0"/>
              </a:spcAft>
              <a:buNone/>
            </a:pPr>
            <a:endParaRPr lang="en-US" sz="2200" b="1" dirty="0"/>
          </a:p>
          <a:p>
            <a:pPr marL="0" indent="0" eaLnBrk="0" fontAlgn="base" hangingPunct="0">
              <a:spcBef>
                <a:spcPct val="0"/>
              </a:spcBef>
              <a:spcAft>
                <a:spcPct val="0"/>
              </a:spcAft>
              <a:buNone/>
            </a:pPr>
            <a:endParaRPr lang="en-US" sz="2200" b="1" dirty="0"/>
          </a:p>
          <a:p>
            <a:pPr marL="0" indent="0" eaLnBrk="0" fontAlgn="base" hangingPunct="0">
              <a:spcBef>
                <a:spcPct val="0"/>
              </a:spcBef>
              <a:spcAft>
                <a:spcPct val="0"/>
              </a:spcAft>
              <a:buNone/>
            </a:pPr>
            <a:endParaRPr lang="en-US" sz="2200" b="1" dirty="0"/>
          </a:p>
          <a:p>
            <a:pPr marL="0" indent="0" eaLnBrk="0" fontAlgn="base" hangingPunct="0">
              <a:spcBef>
                <a:spcPct val="0"/>
              </a:spcBef>
              <a:spcAft>
                <a:spcPct val="0"/>
              </a:spcAft>
              <a:buNone/>
            </a:pPr>
            <a:r>
              <a:rPr lang="en-US" sz="2200" b="1" dirty="0"/>
              <a:t>      Step5: Compute Output</a:t>
            </a:r>
          </a:p>
          <a:p>
            <a:pPr marL="0" lvl="0" indent="0" eaLnBrk="0" fontAlgn="base" hangingPunct="0">
              <a:spcBef>
                <a:spcPct val="0"/>
              </a:spcBef>
              <a:spcAft>
                <a:spcPct val="0"/>
              </a:spcAft>
              <a:buFontTx/>
              <a:buChar char="•"/>
            </a:pPr>
            <a:endParaRPr lang="en-US" sz="2200" dirty="0"/>
          </a:p>
          <a:p>
            <a:pPr marL="0" lvl="0" indent="0" eaLnBrk="0" fontAlgn="base" hangingPunct="0">
              <a:spcBef>
                <a:spcPct val="0"/>
              </a:spcBef>
              <a:spcAft>
                <a:spcPct val="0"/>
              </a:spcAft>
              <a:buNone/>
            </a:pPr>
            <a:endParaRPr lang="en-US" sz="2200" dirty="0"/>
          </a:p>
        </p:txBody>
      </p:sp>
      <p:pic>
        <p:nvPicPr>
          <p:cNvPr id="16387" name="Picture 3" descr="https://miro.medium.com/v2/resize:fit:568/1*MWiC4xlscMsrURmNqDq1lw.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219575" y="2666192"/>
            <a:ext cx="4324350" cy="3200401"/>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https://miro.medium.com/v2/resize:fit:715/1*d574ubiA6zRIwyjc7unctQ.pn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247900" y="5543550"/>
            <a:ext cx="54483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268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28600"/>
            <a:ext cx="10363200" cy="6324600"/>
          </a:xfrm>
        </p:spPr>
        <p:txBody>
          <a:bodyPr>
            <a:noAutofit/>
          </a:bodyPr>
          <a:lstStyle/>
          <a:p>
            <a:r>
              <a:rPr lang="en-US" dirty="0"/>
              <a:t>Below are our output values, and our first tree is completed!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Step6: New Prediction</a:t>
            </a:r>
          </a:p>
          <a:p>
            <a:endParaRPr lang="en-US" dirty="0"/>
          </a:p>
          <a:p>
            <a:endParaRPr lang="en-US" dirty="0"/>
          </a:p>
          <a:p>
            <a:endParaRPr lang="en-US" dirty="0"/>
          </a:p>
          <a:p>
            <a:endParaRPr lang="en-US" dirty="0"/>
          </a:p>
          <a:p>
            <a:r>
              <a:rPr lang="en-US" dirty="0" err="1"/>
              <a:t>Init_Prediction</a:t>
            </a:r>
            <a:r>
              <a:rPr lang="en-US" dirty="0"/>
              <a:t> = 0.5</a:t>
            </a:r>
          </a:p>
          <a:p>
            <a:r>
              <a:rPr lang="en-US" dirty="0"/>
              <a:t>The learning rate is eta, and the default value is 0.3</a:t>
            </a:r>
          </a:p>
          <a:p>
            <a:r>
              <a:rPr lang="en-US" dirty="0"/>
              <a:t>Below is the prediction for the first observation</a:t>
            </a:r>
          </a:p>
          <a:p>
            <a:endParaRPr lang="en-US" b="1" dirty="0"/>
          </a:p>
          <a:p>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667000" y="757123"/>
            <a:ext cx="3990975" cy="2443277"/>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71550" y="4191000"/>
            <a:ext cx="8477250" cy="895350"/>
          </a:xfrm>
          <a:prstGeom prst="rect">
            <a:avLst/>
          </a:prstGeom>
        </p:spPr>
      </p:pic>
    </p:spTree>
    <p:extLst>
      <p:ext uri="{BB962C8B-B14F-4D97-AF65-F5344CB8AC3E}">
        <p14:creationId xmlns:p14="http://schemas.microsoft.com/office/powerpoint/2010/main" val="430643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61999" y="274638"/>
            <a:ext cx="9359387" cy="5211762"/>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191000" y="4500562"/>
            <a:ext cx="4714875" cy="1971675"/>
          </a:xfrm>
          <a:prstGeom prst="rect">
            <a:avLst/>
          </a:prstGeom>
        </p:spPr>
      </p:pic>
    </p:spTree>
    <p:extLst>
      <p:ext uri="{BB962C8B-B14F-4D97-AF65-F5344CB8AC3E}">
        <p14:creationId xmlns:p14="http://schemas.microsoft.com/office/powerpoint/2010/main" val="4198290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Prediction using the first tree</a:t>
            </a:r>
            <a:br>
              <a:rPr lang="en-US" b="1" dirty="0"/>
            </a:br>
            <a:endParaRPr lang="en-US" b="1" dirty="0"/>
          </a:p>
        </p:txBody>
      </p:sp>
      <p:sp>
        <p:nvSpPr>
          <p:cNvPr id="3" name="Content Placeholder 2"/>
          <p:cNvSpPr>
            <a:spLocks noGrp="1"/>
          </p:cNvSpPr>
          <p:nvPr>
            <p:ph idx="1"/>
          </p:nvPr>
        </p:nvSpPr>
        <p:spPr>
          <a:xfrm>
            <a:off x="609600" y="1600201"/>
            <a:ext cx="11023694" cy="1295399"/>
          </a:xfrm>
        </p:spPr>
        <p:txBody>
          <a:bodyPr>
            <a:normAutofit/>
          </a:bodyPr>
          <a:lstStyle/>
          <a:p>
            <a:r>
              <a:rPr lang="en-US" sz="2400" dirty="0"/>
              <a:t>Next, we will build another tree with new residuals and make a prediction, we keep building trees until the residuals are super small, or we have reached the maximum number</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28800" y="2838450"/>
            <a:ext cx="9247282" cy="3181350"/>
          </a:xfrm>
          <a:prstGeom prst="rect">
            <a:avLst/>
          </a:prstGeom>
        </p:spPr>
      </p:pic>
    </p:spTree>
    <p:extLst>
      <p:ext uri="{BB962C8B-B14F-4D97-AF65-F5344CB8AC3E}">
        <p14:creationId xmlns:p14="http://schemas.microsoft.com/office/powerpoint/2010/main" val="144418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a:t>
            </a:r>
            <a:r>
              <a:rPr lang="en-US" b="1" dirty="0" err="1"/>
              <a:t>XGBoost</a:t>
            </a:r>
            <a:r>
              <a:rPr lang="en-US" b="1" dirty="0"/>
              <a:t> Algorithm</a:t>
            </a:r>
            <a:br>
              <a:rPr lang="en-US" b="1" dirty="0"/>
            </a:br>
            <a:endParaRPr lang="en-US" dirty="0"/>
          </a:p>
        </p:txBody>
      </p:sp>
      <p:sp>
        <p:nvSpPr>
          <p:cNvPr id="3" name="Content Placeholder 2"/>
          <p:cNvSpPr>
            <a:spLocks noGrp="1"/>
          </p:cNvSpPr>
          <p:nvPr>
            <p:ph idx="1"/>
          </p:nvPr>
        </p:nvSpPr>
        <p:spPr>
          <a:xfrm>
            <a:off x="609600" y="1600201"/>
            <a:ext cx="10058400" cy="4648199"/>
          </a:xfrm>
        </p:spPr>
        <p:txBody>
          <a:bodyPr>
            <a:normAutofit/>
          </a:bodyPr>
          <a:lstStyle/>
          <a:p>
            <a:pPr algn="just"/>
            <a:r>
              <a:rPr lang="en-US" sz="2200" dirty="0"/>
              <a:t>The </a:t>
            </a:r>
            <a:r>
              <a:rPr lang="en-US" sz="2200" dirty="0" err="1"/>
              <a:t>XGBoost</a:t>
            </a:r>
            <a:r>
              <a:rPr lang="en-US" sz="2200" dirty="0"/>
              <a:t> algorithm follows a supervised learning method that utilizes gradient boosting to create an ensemble of multiple decision trees. </a:t>
            </a:r>
          </a:p>
          <a:p>
            <a:pPr algn="just"/>
            <a:r>
              <a:rPr lang="en-US" sz="2200" dirty="0"/>
              <a:t>During the training process, the algorithm starts with an initial prediction and computes the residuals based on the predicted values and the observed values. </a:t>
            </a:r>
          </a:p>
          <a:p>
            <a:pPr lvl="1" algn="just"/>
            <a:r>
              <a:rPr lang="en-US" sz="2200" dirty="0"/>
              <a:t>The first step in </a:t>
            </a:r>
            <a:r>
              <a:rPr lang="en-US" sz="2200" dirty="0" err="1"/>
              <a:t>XGBoost</a:t>
            </a:r>
            <a:r>
              <a:rPr lang="en-US" sz="2200" dirty="0"/>
              <a:t> is to make the first guess, that is, to determine the base score. The base score is usually set at 0.5. So the initial prediction values are 0.5. Then the residuals are obtained by subtracting 0.5 from the actual y values</a:t>
            </a:r>
          </a:p>
          <a:p>
            <a:pPr algn="just"/>
            <a:r>
              <a:rPr lang="en-US" sz="2200" dirty="0"/>
              <a:t>It then creates other decision trees using a similarity score for the residuals, which are then used to generate the output values for each leaf. </a:t>
            </a:r>
          </a:p>
          <a:p>
            <a:pPr algn="just"/>
            <a:r>
              <a:rPr lang="en-US" sz="2200" dirty="0"/>
              <a:t>This process is repeated either until the residuals stop reducing or for a specified number of times. Each subsequent tree learns from the previous ones.</a:t>
            </a:r>
          </a:p>
        </p:txBody>
      </p:sp>
    </p:spTree>
    <p:extLst>
      <p:ext uri="{BB962C8B-B14F-4D97-AF65-F5344CB8AC3E}">
        <p14:creationId xmlns:p14="http://schemas.microsoft.com/office/powerpoint/2010/main" val="164781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Solved problem 03(Regression)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89795234"/>
              </p:ext>
            </p:extLst>
          </p:nvPr>
        </p:nvGraphicFramePr>
        <p:xfrm>
          <a:off x="3352800" y="2316480"/>
          <a:ext cx="48768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370840">
                <a:tc>
                  <a:txBody>
                    <a:bodyPr/>
                    <a:lstStyle/>
                    <a:p>
                      <a:pPr algn="ctr"/>
                      <a:r>
                        <a:rPr lang="en-US" dirty="0"/>
                        <a:t>Experience</a:t>
                      </a:r>
                    </a:p>
                  </a:txBody>
                  <a:tcPr/>
                </a:tc>
                <a:tc>
                  <a:txBody>
                    <a:bodyPr/>
                    <a:lstStyle/>
                    <a:p>
                      <a:pPr algn="ctr"/>
                      <a:r>
                        <a:rPr lang="en-US" dirty="0"/>
                        <a:t>Gap </a:t>
                      </a:r>
                    </a:p>
                  </a:txBody>
                  <a:tcPr/>
                </a:tc>
                <a:tc>
                  <a:txBody>
                    <a:bodyPr/>
                    <a:lstStyle/>
                    <a:p>
                      <a:pPr algn="ctr"/>
                      <a:r>
                        <a:rPr lang="en-US" dirty="0"/>
                        <a:t>Salary </a:t>
                      </a:r>
                    </a:p>
                  </a:txBody>
                  <a:tcPr/>
                </a:tc>
                <a:extLst>
                  <a:ext uri="{0D108BD9-81ED-4DB2-BD59-A6C34878D82A}">
                    <a16:rowId xmlns:a16="http://schemas.microsoft.com/office/drawing/2014/main" val="10000"/>
                  </a:ext>
                </a:extLst>
              </a:tr>
              <a:tr h="370840">
                <a:tc>
                  <a:txBody>
                    <a:bodyPr/>
                    <a:lstStyle/>
                    <a:p>
                      <a:pPr algn="ctr"/>
                      <a:r>
                        <a:rPr lang="en-US" dirty="0"/>
                        <a:t>2</a:t>
                      </a:r>
                    </a:p>
                  </a:txBody>
                  <a:tcPr/>
                </a:tc>
                <a:tc>
                  <a:txBody>
                    <a:bodyPr/>
                    <a:lstStyle/>
                    <a:p>
                      <a:pPr algn="ctr"/>
                      <a:r>
                        <a:rPr lang="en-US" dirty="0"/>
                        <a:t>Yes</a:t>
                      </a:r>
                    </a:p>
                  </a:txBody>
                  <a:tcPr/>
                </a:tc>
                <a:tc>
                  <a:txBody>
                    <a:bodyPr/>
                    <a:lstStyle/>
                    <a:p>
                      <a:pPr algn="ctr"/>
                      <a:r>
                        <a:rPr lang="en-US" dirty="0"/>
                        <a:t>40k</a:t>
                      </a:r>
                    </a:p>
                  </a:txBody>
                  <a:tcPr/>
                </a:tc>
                <a:extLst>
                  <a:ext uri="{0D108BD9-81ED-4DB2-BD59-A6C34878D82A}">
                    <a16:rowId xmlns:a16="http://schemas.microsoft.com/office/drawing/2014/main" val="10001"/>
                  </a:ext>
                </a:extLst>
              </a:tr>
              <a:tr h="370840">
                <a:tc>
                  <a:txBody>
                    <a:bodyPr/>
                    <a:lstStyle/>
                    <a:p>
                      <a:pPr algn="ctr"/>
                      <a:r>
                        <a:rPr lang="en-US" dirty="0"/>
                        <a:t>2.5</a:t>
                      </a:r>
                    </a:p>
                  </a:txBody>
                  <a:tcPr/>
                </a:tc>
                <a:tc>
                  <a:txBody>
                    <a:bodyPr/>
                    <a:lstStyle/>
                    <a:p>
                      <a:pPr algn="ctr"/>
                      <a:r>
                        <a:rPr lang="en-US" dirty="0"/>
                        <a:t>Yes</a:t>
                      </a:r>
                    </a:p>
                  </a:txBody>
                  <a:tcPr/>
                </a:tc>
                <a:tc>
                  <a:txBody>
                    <a:bodyPr/>
                    <a:lstStyle/>
                    <a:p>
                      <a:pPr algn="ctr"/>
                      <a:r>
                        <a:rPr lang="en-US" dirty="0"/>
                        <a:t>42k</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No</a:t>
                      </a:r>
                    </a:p>
                  </a:txBody>
                  <a:tcPr/>
                </a:tc>
                <a:tc>
                  <a:txBody>
                    <a:bodyPr/>
                    <a:lstStyle/>
                    <a:p>
                      <a:pPr algn="ctr"/>
                      <a:r>
                        <a:rPr lang="en-US" dirty="0"/>
                        <a:t>52K</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No</a:t>
                      </a:r>
                    </a:p>
                  </a:txBody>
                  <a:tcPr/>
                </a:tc>
                <a:tc>
                  <a:txBody>
                    <a:bodyPr/>
                    <a:lstStyle/>
                    <a:p>
                      <a:pPr algn="ctr"/>
                      <a:r>
                        <a:rPr lang="en-US" dirty="0"/>
                        <a:t>60k</a:t>
                      </a:r>
                    </a:p>
                  </a:txBody>
                  <a:tcPr/>
                </a:tc>
                <a:extLst>
                  <a:ext uri="{0D108BD9-81ED-4DB2-BD59-A6C34878D82A}">
                    <a16:rowId xmlns:a16="http://schemas.microsoft.com/office/drawing/2014/main" val="10004"/>
                  </a:ext>
                </a:extLst>
              </a:tr>
              <a:tr h="370840">
                <a:tc>
                  <a:txBody>
                    <a:bodyPr/>
                    <a:lstStyle/>
                    <a:p>
                      <a:pPr algn="ctr"/>
                      <a:r>
                        <a:rPr lang="en-US" dirty="0"/>
                        <a:t>4.5</a:t>
                      </a:r>
                    </a:p>
                  </a:txBody>
                  <a:tcPr/>
                </a:tc>
                <a:tc>
                  <a:txBody>
                    <a:bodyPr/>
                    <a:lstStyle/>
                    <a:p>
                      <a:pPr algn="ctr"/>
                      <a:r>
                        <a:rPr lang="en-US" dirty="0"/>
                        <a:t>No</a:t>
                      </a:r>
                    </a:p>
                  </a:txBody>
                  <a:tcPr/>
                </a:tc>
                <a:tc>
                  <a:txBody>
                    <a:bodyPr/>
                    <a:lstStyle/>
                    <a:p>
                      <a:pPr algn="ctr"/>
                      <a:r>
                        <a:rPr lang="en-US" dirty="0"/>
                        <a:t>62k</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1244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216764"/>
            <a:ext cx="10972800" cy="1143000"/>
          </a:xfrm>
        </p:spPr>
        <p:txBody>
          <a:bodyPr/>
          <a:lstStyle/>
          <a:p>
            <a:r>
              <a:rPr lang="en-US" b="1" dirty="0"/>
              <a:t>Solved problem 03(Regression)</a:t>
            </a:r>
            <a:endParaRPr lang="en-US" dirty="0"/>
          </a:p>
        </p:txBody>
      </p:sp>
      <p:pic>
        <p:nvPicPr>
          <p:cNvPr id="5" name="Picture 4"/>
          <p:cNvPicPr>
            <a:picLocks noChangeAspect="1"/>
          </p:cNvPicPr>
          <p:nvPr/>
        </p:nvPicPr>
        <p:blipFill>
          <a:blip r:embed="rId2">
            <a:biLevel thresh="50000"/>
            <a:extLst>
              <a:ext uri="{BEBA8EAE-BF5A-486C-A8C5-ECC9F3942E4B}">
                <a14:imgProps xmlns:a14="http://schemas.microsoft.com/office/drawing/2010/main">
                  <a14:imgLayer r:embed="rId3">
                    <a14:imgEffect>
                      <a14:sharpenSoften amount="-25000"/>
                    </a14:imgEffect>
                    <a14:imgEffect>
                      <a14:colorTemperature colorTemp="4700"/>
                    </a14:imgEffect>
                    <a14:imgEffect>
                      <a14:brightnessContrast bright="-40000" contrast="40000"/>
                    </a14:imgEffect>
                  </a14:imgLayer>
                </a14:imgProps>
              </a:ext>
            </a:extLst>
          </a:blip>
          <a:stretch>
            <a:fillRect/>
          </a:stretch>
        </p:blipFill>
        <p:spPr>
          <a:xfrm>
            <a:off x="8362501" y="1905000"/>
            <a:ext cx="3219899" cy="241016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913343630"/>
              </p:ext>
            </p:extLst>
          </p:nvPr>
        </p:nvGraphicFramePr>
        <p:xfrm>
          <a:off x="1524000" y="1981200"/>
          <a:ext cx="6172200" cy="249428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761999">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676401">
                  <a:extLst>
                    <a:ext uri="{9D8B030D-6E8A-4147-A177-3AD203B41FA5}">
                      <a16:colId xmlns:a16="http://schemas.microsoft.com/office/drawing/2014/main" val="20004"/>
                    </a:ext>
                  </a:extLst>
                </a:gridCol>
              </a:tblGrid>
              <a:tr h="370840">
                <a:tc>
                  <a:txBody>
                    <a:bodyPr/>
                    <a:lstStyle/>
                    <a:p>
                      <a:pPr algn="ctr"/>
                      <a:r>
                        <a:rPr lang="en-US" dirty="0"/>
                        <a:t>Experience</a:t>
                      </a:r>
                    </a:p>
                  </a:txBody>
                  <a:tcPr/>
                </a:tc>
                <a:tc>
                  <a:txBody>
                    <a:bodyPr/>
                    <a:lstStyle/>
                    <a:p>
                      <a:pPr algn="ctr"/>
                      <a:r>
                        <a:rPr lang="en-US" dirty="0"/>
                        <a:t>Gap </a:t>
                      </a:r>
                    </a:p>
                  </a:txBody>
                  <a:tcPr/>
                </a:tc>
                <a:tc>
                  <a:txBody>
                    <a:bodyPr/>
                    <a:lstStyle/>
                    <a:p>
                      <a:pPr algn="ctr"/>
                      <a:r>
                        <a:rPr lang="en-US" dirty="0"/>
                        <a:t>Salary</a:t>
                      </a:r>
                    </a:p>
                  </a:txBody>
                  <a:tcPr/>
                </a:tc>
                <a:tc>
                  <a:txBody>
                    <a:bodyPr/>
                    <a:lstStyle/>
                    <a:p>
                      <a:pPr algn="ctr"/>
                      <a:r>
                        <a:rPr lang="en-US" dirty="0"/>
                        <a:t>Average Salary</a:t>
                      </a:r>
                    </a:p>
                  </a:txBody>
                  <a:tcPr/>
                </a:tc>
                <a:tc>
                  <a:txBody>
                    <a:bodyPr/>
                    <a:lstStyle/>
                    <a:p>
                      <a:pPr algn="ctr"/>
                      <a:r>
                        <a:rPr lang="en-US" dirty="0"/>
                        <a:t>Residual</a:t>
                      </a:r>
                      <a:r>
                        <a:rPr lang="en-US" baseline="0" dirty="0"/>
                        <a:t> 1</a:t>
                      </a:r>
                      <a:endParaRPr lang="en-US" dirty="0"/>
                    </a:p>
                  </a:txBody>
                  <a:tcPr/>
                </a:tc>
                <a:extLst>
                  <a:ext uri="{0D108BD9-81ED-4DB2-BD59-A6C34878D82A}">
                    <a16:rowId xmlns:a16="http://schemas.microsoft.com/office/drawing/2014/main" val="10000"/>
                  </a:ext>
                </a:extLst>
              </a:tr>
              <a:tr h="370840">
                <a:tc>
                  <a:txBody>
                    <a:bodyPr/>
                    <a:lstStyle/>
                    <a:p>
                      <a:pPr algn="ctr"/>
                      <a:r>
                        <a:rPr lang="en-US" dirty="0"/>
                        <a:t>2</a:t>
                      </a:r>
                    </a:p>
                  </a:txBody>
                  <a:tcPr/>
                </a:tc>
                <a:tc>
                  <a:txBody>
                    <a:bodyPr/>
                    <a:lstStyle/>
                    <a:p>
                      <a:pPr algn="ctr"/>
                      <a:r>
                        <a:rPr lang="en-US" dirty="0"/>
                        <a:t>Yes</a:t>
                      </a:r>
                    </a:p>
                  </a:txBody>
                  <a:tcPr/>
                </a:tc>
                <a:tc>
                  <a:txBody>
                    <a:bodyPr/>
                    <a:lstStyle/>
                    <a:p>
                      <a:pPr algn="ctr"/>
                      <a:r>
                        <a:rPr lang="en-US" dirty="0"/>
                        <a:t>40k</a:t>
                      </a:r>
                    </a:p>
                  </a:txBody>
                  <a:tcPr/>
                </a:tc>
                <a:tc>
                  <a:txBody>
                    <a:bodyPr/>
                    <a:lstStyle/>
                    <a:p>
                      <a:pPr algn="ctr"/>
                      <a:r>
                        <a:rPr lang="en-US" dirty="0"/>
                        <a:t>51k</a:t>
                      </a:r>
                    </a:p>
                  </a:txBody>
                  <a:tcPr/>
                </a:tc>
                <a:tc>
                  <a:txBody>
                    <a:bodyPr/>
                    <a:lstStyle/>
                    <a:p>
                      <a:pPr algn="ctr"/>
                      <a:r>
                        <a:rPr lang="en-US" dirty="0"/>
                        <a:t>-11</a:t>
                      </a:r>
                    </a:p>
                  </a:txBody>
                  <a:tcPr/>
                </a:tc>
                <a:extLst>
                  <a:ext uri="{0D108BD9-81ED-4DB2-BD59-A6C34878D82A}">
                    <a16:rowId xmlns:a16="http://schemas.microsoft.com/office/drawing/2014/main" val="10001"/>
                  </a:ext>
                </a:extLst>
              </a:tr>
              <a:tr h="370840">
                <a:tc>
                  <a:txBody>
                    <a:bodyPr/>
                    <a:lstStyle/>
                    <a:p>
                      <a:pPr algn="ctr"/>
                      <a:r>
                        <a:rPr lang="en-US" dirty="0"/>
                        <a:t>2.5</a:t>
                      </a:r>
                    </a:p>
                  </a:txBody>
                  <a:tcPr/>
                </a:tc>
                <a:tc>
                  <a:txBody>
                    <a:bodyPr/>
                    <a:lstStyle/>
                    <a:p>
                      <a:pPr algn="ctr"/>
                      <a:r>
                        <a:rPr lang="en-US" dirty="0"/>
                        <a:t>Yes</a:t>
                      </a:r>
                    </a:p>
                  </a:txBody>
                  <a:tcPr/>
                </a:tc>
                <a:tc>
                  <a:txBody>
                    <a:bodyPr/>
                    <a:lstStyle/>
                    <a:p>
                      <a:pPr algn="ctr"/>
                      <a:r>
                        <a:rPr lang="en-US" dirty="0"/>
                        <a:t>42k</a:t>
                      </a:r>
                    </a:p>
                  </a:txBody>
                  <a:tcPr/>
                </a:tc>
                <a:tc>
                  <a:txBody>
                    <a:bodyPr/>
                    <a:lstStyle/>
                    <a:p>
                      <a:pPr algn="ctr"/>
                      <a:r>
                        <a:rPr lang="en-US" dirty="0"/>
                        <a:t>51k</a:t>
                      </a:r>
                    </a:p>
                  </a:txBody>
                  <a:tcPr/>
                </a:tc>
                <a:tc>
                  <a:txBody>
                    <a:bodyPr/>
                    <a:lstStyle/>
                    <a:p>
                      <a:pPr algn="ctr"/>
                      <a:r>
                        <a:rPr lang="en-US" dirty="0"/>
                        <a:t>-9</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No</a:t>
                      </a:r>
                    </a:p>
                  </a:txBody>
                  <a:tcPr/>
                </a:tc>
                <a:tc>
                  <a:txBody>
                    <a:bodyPr/>
                    <a:lstStyle/>
                    <a:p>
                      <a:pPr algn="ctr"/>
                      <a:r>
                        <a:rPr lang="en-US" dirty="0"/>
                        <a:t>52K</a:t>
                      </a:r>
                    </a:p>
                  </a:txBody>
                  <a:tcPr/>
                </a:tc>
                <a:tc>
                  <a:txBody>
                    <a:bodyPr/>
                    <a:lstStyle/>
                    <a:p>
                      <a:pPr algn="ctr"/>
                      <a:r>
                        <a:rPr lang="en-US" dirty="0"/>
                        <a:t>51k</a:t>
                      </a:r>
                    </a:p>
                  </a:txBody>
                  <a:tcPr/>
                </a:tc>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No</a:t>
                      </a:r>
                    </a:p>
                  </a:txBody>
                  <a:tcPr/>
                </a:tc>
                <a:tc>
                  <a:txBody>
                    <a:bodyPr/>
                    <a:lstStyle/>
                    <a:p>
                      <a:pPr algn="ctr"/>
                      <a:r>
                        <a:rPr lang="en-US" dirty="0"/>
                        <a:t>60k</a:t>
                      </a:r>
                    </a:p>
                  </a:txBody>
                  <a:tcPr/>
                </a:tc>
                <a:tc>
                  <a:txBody>
                    <a:bodyPr/>
                    <a:lstStyle/>
                    <a:p>
                      <a:pPr algn="ctr"/>
                      <a:r>
                        <a:rPr lang="en-US" dirty="0"/>
                        <a:t>51k</a:t>
                      </a:r>
                    </a:p>
                  </a:txBody>
                  <a:tcPr/>
                </a:tc>
                <a:tc>
                  <a:txBody>
                    <a:bodyPr/>
                    <a:lstStyle/>
                    <a:p>
                      <a:pPr algn="ctr"/>
                      <a:r>
                        <a:rPr lang="en-US" dirty="0"/>
                        <a:t>9</a:t>
                      </a:r>
                    </a:p>
                  </a:txBody>
                  <a:tcPr/>
                </a:tc>
                <a:extLst>
                  <a:ext uri="{0D108BD9-81ED-4DB2-BD59-A6C34878D82A}">
                    <a16:rowId xmlns:a16="http://schemas.microsoft.com/office/drawing/2014/main" val="10004"/>
                  </a:ext>
                </a:extLst>
              </a:tr>
              <a:tr h="370840">
                <a:tc>
                  <a:txBody>
                    <a:bodyPr/>
                    <a:lstStyle/>
                    <a:p>
                      <a:pPr algn="ctr"/>
                      <a:r>
                        <a:rPr lang="en-US" dirty="0"/>
                        <a:t>4.5</a:t>
                      </a:r>
                    </a:p>
                  </a:txBody>
                  <a:tcPr/>
                </a:tc>
                <a:tc>
                  <a:txBody>
                    <a:bodyPr/>
                    <a:lstStyle/>
                    <a:p>
                      <a:pPr algn="ctr"/>
                      <a:r>
                        <a:rPr lang="en-US" dirty="0"/>
                        <a:t>No</a:t>
                      </a:r>
                    </a:p>
                  </a:txBody>
                  <a:tcPr/>
                </a:tc>
                <a:tc>
                  <a:txBody>
                    <a:bodyPr/>
                    <a:lstStyle/>
                    <a:p>
                      <a:pPr algn="ctr"/>
                      <a:r>
                        <a:rPr lang="en-US" dirty="0"/>
                        <a:t>62k</a:t>
                      </a:r>
                    </a:p>
                  </a:txBody>
                  <a:tcPr/>
                </a:tc>
                <a:tc>
                  <a:txBody>
                    <a:bodyPr/>
                    <a:lstStyle/>
                    <a:p>
                      <a:pPr algn="ctr"/>
                      <a:r>
                        <a:rPr lang="en-US" dirty="0"/>
                        <a:t>51k</a:t>
                      </a:r>
                    </a:p>
                  </a:txBody>
                  <a:tcPr/>
                </a:tc>
                <a:tc>
                  <a:txBody>
                    <a:bodyPr/>
                    <a:lstStyle/>
                    <a:p>
                      <a:pPr algn="ctr"/>
                      <a:r>
                        <a:rPr lang="en-US" dirty="0"/>
                        <a:t>11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88958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11505" y="76201"/>
            <a:ext cx="5105400" cy="1143000"/>
          </a:xfrm>
        </p:spPr>
        <p:txBody>
          <a:bodyPr/>
          <a:lstStyle/>
          <a:p>
            <a:r>
              <a:rPr lang="en-US" b="1" dirty="0"/>
              <a:t>Solved problem 03(Regression)</a:t>
            </a:r>
            <a:endParaRPr lang="en-US" dirty="0"/>
          </a:p>
        </p:txBody>
      </p:sp>
      <p:grpSp>
        <p:nvGrpSpPr>
          <p:cNvPr id="12" name="Group 11"/>
          <p:cNvGrpSpPr/>
          <p:nvPr/>
        </p:nvGrpSpPr>
        <p:grpSpPr>
          <a:xfrm>
            <a:off x="466813" y="967582"/>
            <a:ext cx="4460783" cy="5791200"/>
            <a:chOff x="5486400" y="-5166"/>
            <a:chExt cx="5715000" cy="6870484"/>
          </a:xfrm>
        </p:grpSpPr>
        <p:pic>
          <p:nvPicPr>
            <p:cNvPr id="6" name="Picture 5"/>
            <p:cNvPicPr>
              <a:picLocks noChangeAspect="1"/>
            </p:cNvPicPr>
            <p:nvPr/>
          </p:nvPicPr>
          <p:blipFill>
            <a:blip r:embed="rId2">
              <a:biLevel thresh="75000"/>
            </a:blip>
            <a:stretch>
              <a:fillRect/>
            </a:stretch>
          </p:blipFill>
          <p:spPr>
            <a:xfrm>
              <a:off x="5562600" y="-5166"/>
              <a:ext cx="5638800" cy="6870484"/>
            </a:xfrm>
            <a:prstGeom prst="rect">
              <a:avLst/>
            </a:prstGeom>
          </p:spPr>
        </p:pic>
        <p:sp>
          <p:nvSpPr>
            <p:cNvPr id="11" name="TextBox 10"/>
            <p:cNvSpPr txBox="1"/>
            <p:nvPr/>
          </p:nvSpPr>
          <p:spPr>
            <a:xfrm>
              <a:off x="5486400" y="0"/>
              <a:ext cx="1981200" cy="838200"/>
            </a:xfrm>
            <a:prstGeom prst="rect">
              <a:avLst/>
            </a:prstGeom>
            <a:solidFill>
              <a:schemeClr val="bg1"/>
            </a:solidFill>
          </p:spPr>
          <p:txBody>
            <a:bodyPr wrap="square" rtlCol="0">
              <a:spAutoFit/>
            </a:bodyPr>
            <a:lstStyle/>
            <a:p>
              <a:endParaRPr lang="en-US" dirty="0"/>
            </a:p>
          </p:txBody>
        </p:sp>
      </p:grpSp>
      <p:pic>
        <p:nvPicPr>
          <p:cNvPr id="13" name="Picture 12"/>
          <p:cNvPicPr>
            <a:picLocks noChangeAspect="1"/>
          </p:cNvPicPr>
          <p:nvPr/>
        </p:nvPicPr>
        <p:blipFill>
          <a:blip r:embed="rId3">
            <a:biLevel thresh="75000"/>
          </a:blip>
          <a:stretch>
            <a:fillRect/>
          </a:stretch>
        </p:blipFill>
        <p:spPr>
          <a:xfrm>
            <a:off x="5935778" y="2349726"/>
            <a:ext cx="4770185" cy="4097878"/>
          </a:xfrm>
          <a:prstGeom prst="rect">
            <a:avLst/>
          </a:prstGeom>
        </p:spPr>
      </p:pic>
      <p:sp>
        <p:nvSpPr>
          <p:cNvPr id="18" name="TextBox 17"/>
          <p:cNvSpPr txBox="1"/>
          <p:nvPr/>
        </p:nvSpPr>
        <p:spPr>
          <a:xfrm>
            <a:off x="6858000" y="5862935"/>
            <a:ext cx="1905000" cy="461665"/>
          </a:xfrm>
          <a:prstGeom prst="rect">
            <a:avLst/>
          </a:prstGeom>
          <a:solidFill>
            <a:schemeClr val="bg1"/>
          </a:solidFill>
        </p:spPr>
        <p:txBody>
          <a:bodyPr wrap="square" rtlCol="0">
            <a:spAutoFit/>
          </a:bodyPr>
          <a:lstStyle/>
          <a:p>
            <a:r>
              <a:rPr lang="en-US" sz="2400" dirty="0">
                <a:latin typeface="Gill Sans MT" panose="020B0502020104020203" pitchFamily="34" charset="0"/>
              </a:rPr>
              <a:t>143.42</a:t>
            </a:r>
          </a:p>
        </p:txBody>
      </p:sp>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5566" y="0"/>
            <a:ext cx="6289280" cy="967582"/>
          </a:xfrm>
          <a:prstGeom prst="rect">
            <a:avLst/>
          </a:prstGeom>
        </p:spPr>
      </p:pic>
    </p:spTree>
    <p:extLst>
      <p:ext uri="{BB962C8B-B14F-4D97-AF65-F5344CB8AC3E}">
        <p14:creationId xmlns:p14="http://schemas.microsoft.com/office/powerpoint/2010/main" val="323146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b="1" dirty="0"/>
              <a:t>Solved problem 03(Regression)</a:t>
            </a:r>
            <a:endParaRPr lang="en-US" dirty="0"/>
          </a:p>
        </p:txBody>
      </p:sp>
      <p:pic>
        <p:nvPicPr>
          <p:cNvPr id="5" name="Picture 4"/>
          <p:cNvPicPr>
            <a:picLocks noChangeAspect="1"/>
          </p:cNvPicPr>
          <p:nvPr/>
        </p:nvPicPr>
        <p:blipFill>
          <a:blip r:embed="rId2">
            <a:biLevel thresh="75000"/>
          </a:blip>
          <a:stretch>
            <a:fillRect/>
          </a:stretch>
        </p:blipFill>
        <p:spPr>
          <a:xfrm>
            <a:off x="6057900" y="1417638"/>
            <a:ext cx="5080526" cy="5171842"/>
          </a:xfrm>
          <a:prstGeom prst="rect">
            <a:avLst/>
          </a:prstGeom>
        </p:spPr>
      </p:pic>
      <p:pic>
        <p:nvPicPr>
          <p:cNvPr id="6" name="Picture 5" descr="https://miro.medium.com/v2/resize:fit:715/1*d574ubiA6zRIwyjc7unctQ.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97976" y="2797996"/>
            <a:ext cx="5448300" cy="1085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00800" y="4267200"/>
            <a:ext cx="1524000" cy="400110"/>
          </a:xfrm>
          <a:prstGeom prst="rect">
            <a:avLst/>
          </a:prstGeom>
          <a:solidFill>
            <a:schemeClr val="bg1"/>
          </a:solidFill>
        </p:spPr>
        <p:txBody>
          <a:bodyPr wrap="square" rtlCol="0">
            <a:spAutoFit/>
          </a:bodyPr>
          <a:lstStyle/>
          <a:p>
            <a:r>
              <a:rPr lang="en-US" sz="2000" b="1" dirty="0"/>
              <a:t>O/P=-20/3</a:t>
            </a:r>
          </a:p>
        </p:txBody>
      </p:sp>
      <p:sp>
        <p:nvSpPr>
          <p:cNvPr id="8" name="TextBox 7"/>
          <p:cNvSpPr txBox="1"/>
          <p:nvPr/>
        </p:nvSpPr>
        <p:spPr>
          <a:xfrm>
            <a:off x="8072991" y="5879068"/>
            <a:ext cx="1524000" cy="400110"/>
          </a:xfrm>
          <a:prstGeom prst="rect">
            <a:avLst/>
          </a:prstGeom>
          <a:solidFill>
            <a:schemeClr val="bg1"/>
          </a:solidFill>
        </p:spPr>
        <p:txBody>
          <a:bodyPr wrap="square" rtlCol="0">
            <a:spAutoFit/>
          </a:bodyPr>
          <a:lstStyle/>
          <a:p>
            <a:r>
              <a:rPr lang="en-US" sz="2000" b="1" dirty="0"/>
              <a:t>O/P=11/2</a:t>
            </a:r>
          </a:p>
        </p:txBody>
      </p:sp>
      <p:sp>
        <p:nvSpPr>
          <p:cNvPr id="9" name="TextBox 8"/>
          <p:cNvSpPr txBox="1"/>
          <p:nvPr/>
        </p:nvSpPr>
        <p:spPr>
          <a:xfrm>
            <a:off x="9596991" y="6019800"/>
            <a:ext cx="1524000" cy="400110"/>
          </a:xfrm>
          <a:prstGeom prst="rect">
            <a:avLst/>
          </a:prstGeom>
          <a:solidFill>
            <a:schemeClr val="bg1"/>
          </a:solidFill>
        </p:spPr>
        <p:txBody>
          <a:bodyPr wrap="square" rtlCol="0">
            <a:spAutoFit/>
          </a:bodyPr>
          <a:lstStyle/>
          <a:p>
            <a:r>
              <a:rPr lang="en-US" sz="2000" b="1" dirty="0"/>
              <a:t>O/P=10/3</a:t>
            </a:r>
          </a:p>
        </p:txBody>
      </p:sp>
    </p:spTree>
    <p:extLst>
      <p:ext uri="{BB962C8B-B14F-4D97-AF65-F5344CB8AC3E}">
        <p14:creationId xmlns:p14="http://schemas.microsoft.com/office/powerpoint/2010/main" val="556525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876799"/>
          </a:xfrm>
        </p:spPr>
        <p:txBody>
          <a:bodyPr/>
          <a:lstStyle/>
          <a:p>
            <a:endParaRPr lang="en-US" dirty="0"/>
          </a:p>
          <a:p>
            <a:r>
              <a:rPr lang="en-US" dirty="0"/>
              <a:t>New Prediction=51+0.5*-20/3=47.667</a:t>
            </a:r>
          </a:p>
          <a:p>
            <a:r>
              <a:rPr lang="en-US" dirty="0"/>
              <a:t>New Prediction=51+0.5*11/2=53.75</a:t>
            </a:r>
          </a:p>
          <a:p>
            <a:r>
              <a:rPr lang="en-US" dirty="0"/>
              <a:t>New Prediction=51+0.5*10/3=52.667</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Residual is reducing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itle 1"/>
          <p:cNvSpPr>
            <a:spLocks noGrp="1"/>
          </p:cNvSpPr>
          <p:nvPr>
            <p:ph type="title"/>
          </p:nvPr>
        </p:nvSpPr>
        <p:spPr/>
        <p:txBody>
          <a:bodyPr/>
          <a:lstStyle/>
          <a:p>
            <a:r>
              <a:rPr lang="en-US" b="1" dirty="0"/>
              <a:t>Solved problem 03(Regression)</a:t>
            </a: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76020" y="1143000"/>
            <a:ext cx="8477250" cy="89535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80416786"/>
              </p:ext>
            </p:extLst>
          </p:nvPr>
        </p:nvGraphicFramePr>
        <p:xfrm>
          <a:off x="1371600" y="3296920"/>
          <a:ext cx="7683358" cy="2494280"/>
        </p:xfrm>
        <a:graphic>
          <a:graphicData uri="http://schemas.openxmlformats.org/drawingml/2006/table">
            <a:tbl>
              <a:tblPr firstRow="1" bandRow="1">
                <a:tableStyleId>{5C22544A-7EE6-4342-B048-85BDC9FD1C3A}</a:tableStyleId>
              </a:tblPr>
              <a:tblGrid>
                <a:gridCol w="838202">
                  <a:extLst>
                    <a:ext uri="{9D8B030D-6E8A-4147-A177-3AD203B41FA5}">
                      <a16:colId xmlns:a16="http://schemas.microsoft.com/office/drawing/2014/main" val="20000"/>
                    </a:ext>
                  </a:extLst>
                </a:gridCol>
                <a:gridCol w="610206">
                  <a:extLst>
                    <a:ext uri="{9D8B030D-6E8A-4147-A177-3AD203B41FA5}">
                      <a16:colId xmlns:a16="http://schemas.microsoft.com/office/drawing/2014/main" val="20001"/>
                    </a:ext>
                  </a:extLst>
                </a:gridCol>
                <a:gridCol w="858316">
                  <a:extLst>
                    <a:ext uri="{9D8B030D-6E8A-4147-A177-3AD203B41FA5}">
                      <a16:colId xmlns:a16="http://schemas.microsoft.com/office/drawing/2014/main" val="20002"/>
                    </a:ext>
                  </a:extLst>
                </a:gridCol>
                <a:gridCol w="1627632">
                  <a:extLst>
                    <a:ext uri="{9D8B030D-6E8A-4147-A177-3AD203B41FA5}">
                      <a16:colId xmlns:a16="http://schemas.microsoft.com/office/drawing/2014/main" val="20003"/>
                    </a:ext>
                  </a:extLst>
                </a:gridCol>
                <a:gridCol w="1180187">
                  <a:extLst>
                    <a:ext uri="{9D8B030D-6E8A-4147-A177-3AD203B41FA5}">
                      <a16:colId xmlns:a16="http://schemas.microsoft.com/office/drawing/2014/main" val="20004"/>
                    </a:ext>
                  </a:extLst>
                </a:gridCol>
                <a:gridCol w="1366951">
                  <a:extLst>
                    <a:ext uri="{9D8B030D-6E8A-4147-A177-3AD203B41FA5}">
                      <a16:colId xmlns:a16="http://schemas.microsoft.com/office/drawing/2014/main" val="20005"/>
                    </a:ext>
                  </a:extLst>
                </a:gridCol>
                <a:gridCol w="1201864">
                  <a:extLst>
                    <a:ext uri="{9D8B030D-6E8A-4147-A177-3AD203B41FA5}">
                      <a16:colId xmlns:a16="http://schemas.microsoft.com/office/drawing/2014/main" val="20006"/>
                    </a:ext>
                  </a:extLst>
                </a:gridCol>
              </a:tblGrid>
              <a:tr h="370840">
                <a:tc>
                  <a:txBody>
                    <a:bodyPr/>
                    <a:lstStyle/>
                    <a:p>
                      <a:pPr algn="ctr"/>
                      <a:r>
                        <a:rPr lang="en-US" dirty="0"/>
                        <a:t>Experience</a:t>
                      </a:r>
                    </a:p>
                  </a:txBody>
                  <a:tcPr/>
                </a:tc>
                <a:tc>
                  <a:txBody>
                    <a:bodyPr/>
                    <a:lstStyle/>
                    <a:p>
                      <a:pPr algn="ctr"/>
                      <a:r>
                        <a:rPr lang="en-US" dirty="0"/>
                        <a:t>Gap </a:t>
                      </a:r>
                    </a:p>
                  </a:txBody>
                  <a:tcPr/>
                </a:tc>
                <a:tc>
                  <a:txBody>
                    <a:bodyPr/>
                    <a:lstStyle/>
                    <a:p>
                      <a:pPr algn="ctr"/>
                      <a:r>
                        <a:rPr lang="en-US" dirty="0"/>
                        <a:t>Salary </a:t>
                      </a:r>
                    </a:p>
                  </a:txBody>
                  <a:tcPr/>
                </a:tc>
                <a:tc>
                  <a:txBody>
                    <a:bodyPr/>
                    <a:lstStyle/>
                    <a:p>
                      <a:pPr algn="ctr"/>
                      <a:r>
                        <a:rPr lang="en-US" dirty="0"/>
                        <a:t>Average Salary</a:t>
                      </a:r>
                    </a:p>
                  </a:txBody>
                  <a:tcPr/>
                </a:tc>
                <a:tc>
                  <a:txBody>
                    <a:bodyPr/>
                    <a:lstStyle/>
                    <a:p>
                      <a:pPr algn="ctr"/>
                      <a:r>
                        <a:rPr lang="en-US" dirty="0"/>
                        <a:t>Residual</a:t>
                      </a:r>
                      <a:r>
                        <a:rPr lang="en-US" baseline="0" dirty="0"/>
                        <a:t> 1</a:t>
                      </a:r>
                      <a:endParaRPr lang="en-US" dirty="0"/>
                    </a:p>
                  </a:txBody>
                  <a:tcPr/>
                </a:tc>
                <a:tc>
                  <a:txBody>
                    <a:bodyPr/>
                    <a:lstStyle/>
                    <a:p>
                      <a:pPr algn="ctr"/>
                      <a:r>
                        <a:rPr lang="en-US" b="1" dirty="0"/>
                        <a:t>New Prediction</a:t>
                      </a:r>
                      <a:endParaRPr lang="en-US" dirty="0"/>
                    </a:p>
                  </a:txBody>
                  <a:tcPr/>
                </a:tc>
                <a:tc>
                  <a:txBody>
                    <a:bodyPr/>
                    <a:lstStyle/>
                    <a:p>
                      <a:pPr algn="ctr"/>
                      <a:r>
                        <a:rPr lang="en-US" dirty="0"/>
                        <a:t>Residual</a:t>
                      </a:r>
                      <a:r>
                        <a:rPr lang="en-US" baseline="0" dirty="0"/>
                        <a:t> 2</a:t>
                      </a:r>
                      <a:endParaRPr lang="en-US" dirty="0"/>
                    </a:p>
                  </a:txBody>
                  <a:tcPr/>
                </a:tc>
                <a:extLst>
                  <a:ext uri="{0D108BD9-81ED-4DB2-BD59-A6C34878D82A}">
                    <a16:rowId xmlns:a16="http://schemas.microsoft.com/office/drawing/2014/main" val="10000"/>
                  </a:ext>
                </a:extLst>
              </a:tr>
              <a:tr h="370840">
                <a:tc>
                  <a:txBody>
                    <a:bodyPr/>
                    <a:lstStyle/>
                    <a:p>
                      <a:pPr algn="ctr"/>
                      <a:r>
                        <a:rPr lang="en-US" dirty="0"/>
                        <a:t>2</a:t>
                      </a:r>
                    </a:p>
                  </a:txBody>
                  <a:tcPr/>
                </a:tc>
                <a:tc>
                  <a:txBody>
                    <a:bodyPr/>
                    <a:lstStyle/>
                    <a:p>
                      <a:pPr algn="ctr"/>
                      <a:r>
                        <a:rPr lang="en-US" dirty="0"/>
                        <a:t>Yes</a:t>
                      </a:r>
                    </a:p>
                  </a:txBody>
                  <a:tcPr/>
                </a:tc>
                <a:tc>
                  <a:txBody>
                    <a:bodyPr/>
                    <a:lstStyle/>
                    <a:p>
                      <a:pPr algn="ctr"/>
                      <a:r>
                        <a:rPr lang="en-US" dirty="0"/>
                        <a:t>40k</a:t>
                      </a:r>
                    </a:p>
                  </a:txBody>
                  <a:tcPr/>
                </a:tc>
                <a:tc>
                  <a:txBody>
                    <a:bodyPr/>
                    <a:lstStyle/>
                    <a:p>
                      <a:pPr algn="ctr"/>
                      <a:r>
                        <a:rPr lang="en-US" dirty="0"/>
                        <a:t>51k</a:t>
                      </a:r>
                    </a:p>
                  </a:txBody>
                  <a:tcPr/>
                </a:tc>
                <a:tc>
                  <a:txBody>
                    <a:bodyPr/>
                    <a:lstStyle/>
                    <a:p>
                      <a:pPr algn="ctr"/>
                      <a:r>
                        <a:rPr lang="en-US" dirty="0"/>
                        <a:t>-11</a:t>
                      </a:r>
                    </a:p>
                  </a:txBody>
                  <a:tcPr/>
                </a:tc>
                <a:tc>
                  <a:txBody>
                    <a:bodyPr/>
                    <a:lstStyle/>
                    <a:p>
                      <a:r>
                        <a:rPr lang="en-US" b="1" dirty="0"/>
                        <a:t>47.667</a:t>
                      </a:r>
                    </a:p>
                  </a:txBody>
                  <a:tcPr/>
                </a:tc>
                <a:tc>
                  <a:txBody>
                    <a:bodyPr/>
                    <a:lstStyle/>
                    <a:p>
                      <a:pPr marL="0" algn="ctr" defTabSz="914400" rtl="0" eaLnBrk="1" fontAlgn="b" latinLnBrk="0" hangingPunct="1"/>
                      <a:r>
                        <a:rPr lang="en-US" sz="1800" b="1" kern="1200" dirty="0">
                          <a:solidFill>
                            <a:schemeClr val="dk1"/>
                          </a:solidFill>
                          <a:latin typeface="+mn-lt"/>
                          <a:ea typeface="+mn-ea"/>
                          <a:cs typeface="+mn-cs"/>
                        </a:rPr>
                        <a:t>-7.667</a:t>
                      </a:r>
                    </a:p>
                  </a:txBody>
                  <a:tcPr marL="7620" marR="7620" marT="7620" marB="0" anchor="b"/>
                </a:tc>
                <a:extLst>
                  <a:ext uri="{0D108BD9-81ED-4DB2-BD59-A6C34878D82A}">
                    <a16:rowId xmlns:a16="http://schemas.microsoft.com/office/drawing/2014/main" val="10001"/>
                  </a:ext>
                </a:extLst>
              </a:tr>
              <a:tr h="370840">
                <a:tc>
                  <a:txBody>
                    <a:bodyPr/>
                    <a:lstStyle/>
                    <a:p>
                      <a:pPr algn="ctr"/>
                      <a:r>
                        <a:rPr lang="en-US" dirty="0"/>
                        <a:t>2.5</a:t>
                      </a:r>
                    </a:p>
                  </a:txBody>
                  <a:tcPr/>
                </a:tc>
                <a:tc>
                  <a:txBody>
                    <a:bodyPr/>
                    <a:lstStyle/>
                    <a:p>
                      <a:pPr algn="ctr"/>
                      <a:r>
                        <a:rPr lang="en-US" dirty="0"/>
                        <a:t>Yes</a:t>
                      </a:r>
                    </a:p>
                  </a:txBody>
                  <a:tcPr/>
                </a:tc>
                <a:tc>
                  <a:txBody>
                    <a:bodyPr/>
                    <a:lstStyle/>
                    <a:p>
                      <a:pPr algn="ctr"/>
                      <a:r>
                        <a:rPr lang="en-US" dirty="0"/>
                        <a:t>42k</a:t>
                      </a:r>
                    </a:p>
                  </a:txBody>
                  <a:tcPr/>
                </a:tc>
                <a:tc>
                  <a:txBody>
                    <a:bodyPr/>
                    <a:lstStyle/>
                    <a:p>
                      <a:pPr algn="ctr"/>
                      <a:r>
                        <a:rPr lang="en-US" dirty="0"/>
                        <a:t>51k</a:t>
                      </a:r>
                    </a:p>
                  </a:txBody>
                  <a:tcPr/>
                </a:tc>
                <a:tc>
                  <a:txBody>
                    <a:bodyPr/>
                    <a:lstStyle/>
                    <a:p>
                      <a:pPr algn="ctr"/>
                      <a:r>
                        <a:rPr lang="en-US" dirty="0"/>
                        <a:t>-9</a:t>
                      </a:r>
                    </a:p>
                  </a:txBody>
                  <a:tcPr/>
                </a:tc>
                <a:tc>
                  <a:txBody>
                    <a:bodyPr/>
                    <a:lstStyle/>
                    <a:p>
                      <a:r>
                        <a:rPr lang="en-US" b="1" dirty="0"/>
                        <a:t>47.667</a:t>
                      </a:r>
                    </a:p>
                  </a:txBody>
                  <a:tcPr/>
                </a:tc>
                <a:tc>
                  <a:txBody>
                    <a:bodyPr/>
                    <a:lstStyle/>
                    <a:p>
                      <a:pPr marL="0" algn="ctr" defTabSz="914400" rtl="0" eaLnBrk="1" fontAlgn="b" latinLnBrk="0" hangingPunct="1"/>
                      <a:r>
                        <a:rPr lang="en-US" sz="1800" b="1" kern="1200" dirty="0">
                          <a:solidFill>
                            <a:schemeClr val="dk1"/>
                          </a:solidFill>
                          <a:latin typeface="+mn-lt"/>
                          <a:ea typeface="+mn-ea"/>
                          <a:cs typeface="+mn-cs"/>
                        </a:rPr>
                        <a:t>-5.667</a:t>
                      </a:r>
                    </a:p>
                  </a:txBody>
                  <a:tcPr marL="7620" marR="7620" marT="7620" marB="0" anchor="b"/>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No</a:t>
                      </a:r>
                    </a:p>
                  </a:txBody>
                  <a:tcPr/>
                </a:tc>
                <a:tc>
                  <a:txBody>
                    <a:bodyPr/>
                    <a:lstStyle/>
                    <a:p>
                      <a:pPr algn="ctr"/>
                      <a:r>
                        <a:rPr lang="en-US" dirty="0"/>
                        <a:t>52K</a:t>
                      </a:r>
                    </a:p>
                  </a:txBody>
                  <a:tcPr/>
                </a:tc>
                <a:tc>
                  <a:txBody>
                    <a:bodyPr/>
                    <a:lstStyle/>
                    <a:p>
                      <a:pPr algn="ctr"/>
                      <a:r>
                        <a:rPr lang="en-US" dirty="0"/>
                        <a:t>51k</a:t>
                      </a:r>
                    </a:p>
                  </a:txBody>
                  <a:tcPr/>
                </a:tc>
                <a:tc>
                  <a:txBody>
                    <a:bodyPr/>
                    <a:lstStyle/>
                    <a:p>
                      <a:pPr algn="ctr"/>
                      <a:r>
                        <a:rPr lang="en-US" dirty="0"/>
                        <a:t>1</a:t>
                      </a:r>
                    </a:p>
                  </a:txBody>
                  <a:tcPr/>
                </a:tc>
                <a:tc>
                  <a:txBody>
                    <a:bodyPr/>
                    <a:lstStyle/>
                    <a:p>
                      <a:r>
                        <a:rPr lang="en-US" b="1" dirty="0"/>
                        <a:t>52.667</a:t>
                      </a:r>
                    </a:p>
                  </a:txBody>
                  <a:tcPr/>
                </a:tc>
                <a:tc>
                  <a:txBody>
                    <a:bodyPr/>
                    <a:lstStyle/>
                    <a:p>
                      <a:pPr marL="0" algn="ctr" defTabSz="914400" rtl="0" eaLnBrk="1" fontAlgn="b" latinLnBrk="0" hangingPunct="1"/>
                      <a:r>
                        <a:rPr lang="en-US" sz="1800" b="1" kern="1200" dirty="0">
                          <a:solidFill>
                            <a:schemeClr val="dk1"/>
                          </a:solidFill>
                          <a:latin typeface="+mn-lt"/>
                          <a:ea typeface="+mn-ea"/>
                          <a:cs typeface="+mn-cs"/>
                        </a:rPr>
                        <a:t>-0.667</a:t>
                      </a:r>
                    </a:p>
                  </a:txBody>
                  <a:tcPr marL="7620" marR="7620" marT="7620" marB="0" anchor="b"/>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No</a:t>
                      </a:r>
                    </a:p>
                  </a:txBody>
                  <a:tcPr/>
                </a:tc>
                <a:tc>
                  <a:txBody>
                    <a:bodyPr/>
                    <a:lstStyle/>
                    <a:p>
                      <a:pPr algn="ctr"/>
                      <a:r>
                        <a:rPr lang="en-US" dirty="0"/>
                        <a:t>60k</a:t>
                      </a:r>
                    </a:p>
                  </a:txBody>
                  <a:tcPr/>
                </a:tc>
                <a:tc>
                  <a:txBody>
                    <a:bodyPr/>
                    <a:lstStyle/>
                    <a:p>
                      <a:pPr algn="ctr"/>
                      <a:r>
                        <a:rPr lang="en-US" dirty="0"/>
                        <a:t>51k</a:t>
                      </a:r>
                    </a:p>
                  </a:txBody>
                  <a:tcPr/>
                </a:tc>
                <a:tc>
                  <a:txBody>
                    <a:bodyPr/>
                    <a:lstStyle/>
                    <a:p>
                      <a:pPr algn="ctr"/>
                      <a:r>
                        <a:rPr lang="en-US" dirty="0"/>
                        <a:t>9</a:t>
                      </a:r>
                    </a:p>
                  </a:txBody>
                  <a:tcPr/>
                </a:tc>
                <a:tc>
                  <a:txBody>
                    <a:bodyPr/>
                    <a:lstStyle/>
                    <a:p>
                      <a:r>
                        <a:rPr lang="en-US" b="1" dirty="0"/>
                        <a:t>52.667</a:t>
                      </a:r>
                    </a:p>
                  </a:txBody>
                  <a:tcPr/>
                </a:tc>
                <a:tc>
                  <a:txBody>
                    <a:bodyPr/>
                    <a:lstStyle/>
                    <a:p>
                      <a:pPr marL="0" algn="ctr" defTabSz="914400" rtl="0" eaLnBrk="1" fontAlgn="b" latinLnBrk="0" hangingPunct="1"/>
                      <a:r>
                        <a:rPr lang="en-US" sz="1800" b="1" kern="1200" dirty="0">
                          <a:solidFill>
                            <a:schemeClr val="dk1"/>
                          </a:solidFill>
                          <a:latin typeface="+mn-lt"/>
                          <a:ea typeface="+mn-ea"/>
                          <a:cs typeface="+mn-cs"/>
                        </a:rPr>
                        <a:t>7.333</a:t>
                      </a:r>
                    </a:p>
                  </a:txBody>
                  <a:tcPr marL="7620" marR="7620" marT="7620" marB="0" anchor="b"/>
                </a:tc>
                <a:extLst>
                  <a:ext uri="{0D108BD9-81ED-4DB2-BD59-A6C34878D82A}">
                    <a16:rowId xmlns:a16="http://schemas.microsoft.com/office/drawing/2014/main" val="10004"/>
                  </a:ext>
                </a:extLst>
              </a:tr>
              <a:tr h="370840">
                <a:tc>
                  <a:txBody>
                    <a:bodyPr/>
                    <a:lstStyle/>
                    <a:p>
                      <a:pPr algn="ctr"/>
                      <a:r>
                        <a:rPr lang="en-US" dirty="0"/>
                        <a:t>4.5</a:t>
                      </a:r>
                    </a:p>
                  </a:txBody>
                  <a:tcPr/>
                </a:tc>
                <a:tc>
                  <a:txBody>
                    <a:bodyPr/>
                    <a:lstStyle/>
                    <a:p>
                      <a:pPr algn="ctr"/>
                      <a:r>
                        <a:rPr lang="en-US" dirty="0"/>
                        <a:t>No</a:t>
                      </a:r>
                    </a:p>
                  </a:txBody>
                  <a:tcPr/>
                </a:tc>
                <a:tc>
                  <a:txBody>
                    <a:bodyPr/>
                    <a:lstStyle/>
                    <a:p>
                      <a:pPr algn="ctr"/>
                      <a:r>
                        <a:rPr lang="en-US" dirty="0"/>
                        <a:t>62k</a:t>
                      </a:r>
                    </a:p>
                  </a:txBody>
                  <a:tcPr/>
                </a:tc>
                <a:tc>
                  <a:txBody>
                    <a:bodyPr/>
                    <a:lstStyle/>
                    <a:p>
                      <a:pPr algn="ctr"/>
                      <a:r>
                        <a:rPr lang="en-US" dirty="0"/>
                        <a:t>51k</a:t>
                      </a:r>
                    </a:p>
                  </a:txBody>
                  <a:tcPr/>
                </a:tc>
                <a:tc>
                  <a:txBody>
                    <a:bodyPr/>
                    <a:lstStyle/>
                    <a:p>
                      <a:pPr algn="ctr"/>
                      <a:r>
                        <a:rPr lang="en-US" dirty="0"/>
                        <a:t>11</a:t>
                      </a:r>
                    </a:p>
                  </a:txBody>
                  <a:tcPr/>
                </a:tc>
                <a:tc>
                  <a:txBody>
                    <a:bodyPr/>
                    <a:lstStyle/>
                    <a:p>
                      <a:r>
                        <a:rPr lang="en-US" b="1" dirty="0"/>
                        <a:t>53.75</a:t>
                      </a:r>
                    </a:p>
                  </a:txBody>
                  <a:tcPr/>
                </a:tc>
                <a:tc>
                  <a:txBody>
                    <a:bodyPr/>
                    <a:lstStyle/>
                    <a:p>
                      <a:pPr marL="0" algn="ctr" defTabSz="914400" rtl="0" eaLnBrk="1" fontAlgn="b" latinLnBrk="0" hangingPunct="1"/>
                      <a:r>
                        <a:rPr lang="en-US" sz="1800" b="1" kern="1200" dirty="0">
                          <a:solidFill>
                            <a:schemeClr val="dk1"/>
                          </a:solidFill>
                          <a:latin typeface="+mn-lt"/>
                          <a:ea typeface="+mn-ea"/>
                          <a:cs typeface="+mn-cs"/>
                        </a:rPr>
                        <a:t>8.25</a:t>
                      </a:r>
                    </a:p>
                  </a:txBody>
                  <a:tcPr marL="7620" marR="7620" marT="7620" marB="0"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78499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04841368"/>
              </p:ext>
            </p:extLst>
          </p:nvPr>
        </p:nvGraphicFramePr>
        <p:xfrm>
          <a:off x="2209800" y="1371600"/>
          <a:ext cx="4114800" cy="2362200"/>
        </p:xfrm>
        <a:graphic>
          <a:graphicData uri="http://schemas.openxmlformats.org/drawingml/2006/table">
            <a:tbl>
              <a:tblPr>
                <a:tableStyleId>{5940675A-B579-460E-94D1-54222C63F5DA}</a:tableStyleId>
              </a:tblPr>
              <a:tblGrid>
                <a:gridCol w="372730">
                  <a:extLst>
                    <a:ext uri="{9D8B030D-6E8A-4147-A177-3AD203B41FA5}">
                      <a16:colId xmlns:a16="http://schemas.microsoft.com/office/drawing/2014/main" val="20000"/>
                    </a:ext>
                  </a:extLst>
                </a:gridCol>
                <a:gridCol w="1325388">
                  <a:extLst>
                    <a:ext uri="{9D8B030D-6E8A-4147-A177-3AD203B41FA5}">
                      <a16:colId xmlns:a16="http://schemas.microsoft.com/office/drawing/2014/main" val="20001"/>
                    </a:ext>
                  </a:extLst>
                </a:gridCol>
                <a:gridCol w="1289402">
                  <a:extLst>
                    <a:ext uri="{9D8B030D-6E8A-4147-A177-3AD203B41FA5}">
                      <a16:colId xmlns:a16="http://schemas.microsoft.com/office/drawing/2014/main" val="20002"/>
                    </a:ext>
                  </a:extLst>
                </a:gridCol>
                <a:gridCol w="1127280">
                  <a:extLst>
                    <a:ext uri="{9D8B030D-6E8A-4147-A177-3AD203B41FA5}">
                      <a16:colId xmlns:a16="http://schemas.microsoft.com/office/drawing/2014/main" val="20003"/>
                    </a:ext>
                  </a:extLst>
                </a:gridCol>
              </a:tblGrid>
              <a:tr h="850392">
                <a:tc>
                  <a:txBody>
                    <a:bodyPr/>
                    <a:lstStyle/>
                    <a:p>
                      <a:endParaRPr lang="en-US" sz="2400" b="1" dirty="0"/>
                    </a:p>
                  </a:txBody>
                  <a:tcPr marL="60960" marR="60960" marT="30480" marB="30480" anchor="ctr"/>
                </a:tc>
                <a:tc>
                  <a:txBody>
                    <a:bodyPr/>
                    <a:lstStyle/>
                    <a:p>
                      <a:pPr algn="ctr" fontAlgn="ctr"/>
                      <a:r>
                        <a:rPr lang="en-US" sz="2400" dirty="0">
                          <a:effectLst/>
                        </a:rPr>
                        <a:t>Dosage</a:t>
                      </a:r>
                      <a:endParaRPr lang="en-US" sz="2400" b="1" dirty="0">
                        <a:effectLst/>
                        <a:latin typeface="inherit"/>
                      </a:endParaRPr>
                    </a:p>
                  </a:txBody>
                  <a:tcPr marL="60960" marR="60960" marT="30480" marB="30480" anchor="ctr"/>
                </a:tc>
                <a:tc>
                  <a:txBody>
                    <a:bodyPr/>
                    <a:lstStyle/>
                    <a:p>
                      <a:pPr algn="ctr" fontAlgn="ctr"/>
                      <a:r>
                        <a:rPr lang="en-US" sz="2400" dirty="0">
                          <a:effectLst/>
                        </a:rPr>
                        <a:t>Gender</a:t>
                      </a:r>
                      <a:endParaRPr lang="en-US" sz="2400" b="1" dirty="0">
                        <a:effectLst/>
                        <a:latin typeface="inherit"/>
                      </a:endParaRPr>
                    </a:p>
                  </a:txBody>
                  <a:tcPr marL="60960" marR="60960" marT="30480" marB="30480" anchor="ctr"/>
                </a:tc>
                <a:tc>
                  <a:txBody>
                    <a:bodyPr/>
                    <a:lstStyle/>
                    <a:p>
                      <a:pPr algn="ctr"/>
                      <a:r>
                        <a:rPr lang="en-US" sz="2400" dirty="0">
                          <a:effectLst/>
                        </a:rPr>
                        <a:t>Effect</a:t>
                      </a:r>
                      <a:endParaRPr lang="en-US" sz="2400" b="1" dirty="0"/>
                    </a:p>
                  </a:txBody>
                  <a:tcPr anchor="ctr"/>
                </a:tc>
                <a:extLst>
                  <a:ext uri="{0D108BD9-81ED-4DB2-BD59-A6C34878D82A}">
                    <a16:rowId xmlns:a16="http://schemas.microsoft.com/office/drawing/2014/main" val="10000"/>
                  </a:ext>
                </a:extLst>
              </a:tr>
              <a:tr h="377952">
                <a:tc>
                  <a:txBody>
                    <a:bodyPr/>
                    <a:lstStyle/>
                    <a:p>
                      <a:pPr algn="ctr" fontAlgn="ctr"/>
                      <a:r>
                        <a:rPr lang="en-US" sz="2000" dirty="0">
                          <a:effectLst/>
                        </a:rPr>
                        <a:t>0</a:t>
                      </a:r>
                      <a:endParaRPr lang="en-US" sz="2000" b="0" dirty="0">
                        <a:effectLst/>
                        <a:latin typeface="inherit"/>
                      </a:endParaRPr>
                    </a:p>
                  </a:txBody>
                  <a:tcPr marL="60960" marR="60960" marT="30480" marB="30480" anchor="ctr"/>
                </a:tc>
                <a:tc>
                  <a:txBody>
                    <a:bodyPr/>
                    <a:lstStyle/>
                    <a:p>
                      <a:pPr algn="ctr" fontAlgn="ctr"/>
                      <a:r>
                        <a:rPr lang="en-US" sz="2000" dirty="0">
                          <a:effectLst/>
                        </a:rPr>
                        <a:t>2</a:t>
                      </a:r>
                      <a:endParaRPr lang="en-US" sz="2000" dirty="0">
                        <a:effectLst/>
                        <a:latin typeface="inherit"/>
                      </a:endParaRPr>
                    </a:p>
                  </a:txBody>
                  <a:tcPr marL="60960" marR="60960" marT="30480" marB="30480" anchor="ctr"/>
                </a:tc>
                <a:tc>
                  <a:txBody>
                    <a:bodyPr/>
                    <a:lstStyle/>
                    <a:p>
                      <a:pPr algn="ctr" fontAlgn="ctr"/>
                      <a:r>
                        <a:rPr lang="en-US" sz="2000" dirty="0">
                          <a:effectLst/>
                        </a:rPr>
                        <a:t>M</a:t>
                      </a:r>
                      <a:endParaRPr lang="en-US" sz="2000" dirty="0">
                        <a:effectLst/>
                        <a:latin typeface="inherit"/>
                      </a:endParaRPr>
                    </a:p>
                  </a:txBody>
                  <a:tcPr marL="60960" marR="60960" marT="30480" marB="30480" anchor="ctr"/>
                </a:tc>
                <a:tc>
                  <a:txBody>
                    <a:bodyPr/>
                    <a:lstStyle/>
                    <a:p>
                      <a:pPr algn="ctr" fontAlgn="ctr"/>
                      <a:r>
                        <a:rPr lang="en-US" sz="2000" dirty="0">
                          <a:effectLst/>
                        </a:rPr>
                        <a:t>0</a:t>
                      </a:r>
                      <a:endParaRPr lang="en-US" sz="2000" dirty="0">
                        <a:effectLst/>
                        <a:latin typeface="inherit"/>
                      </a:endParaRPr>
                    </a:p>
                  </a:txBody>
                  <a:tcPr marL="60960" marR="60960" marT="30480" marB="30480" anchor="ctr"/>
                </a:tc>
                <a:extLst>
                  <a:ext uri="{0D108BD9-81ED-4DB2-BD59-A6C34878D82A}">
                    <a16:rowId xmlns:a16="http://schemas.microsoft.com/office/drawing/2014/main" val="10001"/>
                  </a:ext>
                </a:extLst>
              </a:tr>
              <a:tr h="377952">
                <a:tc>
                  <a:txBody>
                    <a:bodyPr/>
                    <a:lstStyle/>
                    <a:p>
                      <a:pPr algn="ctr" fontAlgn="ctr"/>
                      <a:r>
                        <a:rPr lang="en-US" sz="2000" dirty="0">
                          <a:effectLst/>
                        </a:rPr>
                        <a:t>1</a:t>
                      </a:r>
                      <a:endParaRPr lang="en-US" sz="2000" b="0" dirty="0">
                        <a:effectLst/>
                        <a:latin typeface="inherit"/>
                      </a:endParaRPr>
                    </a:p>
                  </a:txBody>
                  <a:tcPr marL="60960" marR="60960" marT="30480" marB="30480" anchor="ctr"/>
                </a:tc>
                <a:tc>
                  <a:txBody>
                    <a:bodyPr/>
                    <a:lstStyle/>
                    <a:p>
                      <a:pPr algn="ctr" fontAlgn="ctr"/>
                      <a:r>
                        <a:rPr lang="en-US" sz="2000" dirty="0">
                          <a:effectLst/>
                        </a:rPr>
                        <a:t>8</a:t>
                      </a:r>
                      <a:endParaRPr lang="en-US" sz="2000" dirty="0">
                        <a:effectLst/>
                        <a:latin typeface="inherit"/>
                      </a:endParaRPr>
                    </a:p>
                  </a:txBody>
                  <a:tcPr marL="60960" marR="60960" marT="30480" marB="30480" anchor="ctr"/>
                </a:tc>
                <a:tc>
                  <a:txBody>
                    <a:bodyPr/>
                    <a:lstStyle/>
                    <a:p>
                      <a:pPr algn="ctr" fontAlgn="ctr"/>
                      <a:r>
                        <a:rPr lang="en-US" sz="2000" dirty="0">
                          <a:effectLst/>
                        </a:rPr>
                        <a:t>F</a:t>
                      </a:r>
                      <a:endParaRPr lang="en-US" sz="2000" dirty="0">
                        <a:effectLst/>
                        <a:latin typeface="inherit"/>
                      </a:endParaRPr>
                    </a:p>
                  </a:txBody>
                  <a:tcPr marL="60960" marR="60960" marT="30480" marB="30480" anchor="ctr"/>
                </a:tc>
                <a:tc>
                  <a:txBody>
                    <a:bodyPr/>
                    <a:lstStyle/>
                    <a:p>
                      <a:pPr algn="ctr" fontAlgn="ctr"/>
                      <a:r>
                        <a:rPr lang="en-US" sz="2000" dirty="0">
                          <a:effectLst/>
                        </a:rPr>
                        <a:t>1</a:t>
                      </a:r>
                      <a:endParaRPr lang="en-US" sz="2000" dirty="0">
                        <a:effectLst/>
                        <a:latin typeface="inherit"/>
                      </a:endParaRPr>
                    </a:p>
                  </a:txBody>
                  <a:tcPr marL="60960" marR="60960" marT="30480" marB="30480" anchor="ctr"/>
                </a:tc>
                <a:extLst>
                  <a:ext uri="{0D108BD9-81ED-4DB2-BD59-A6C34878D82A}">
                    <a16:rowId xmlns:a16="http://schemas.microsoft.com/office/drawing/2014/main" val="10002"/>
                  </a:ext>
                </a:extLst>
              </a:tr>
              <a:tr h="377952">
                <a:tc>
                  <a:txBody>
                    <a:bodyPr/>
                    <a:lstStyle/>
                    <a:p>
                      <a:pPr algn="ctr" fontAlgn="ctr"/>
                      <a:r>
                        <a:rPr lang="en-US" sz="2000" dirty="0">
                          <a:effectLst/>
                        </a:rPr>
                        <a:t>2</a:t>
                      </a:r>
                      <a:endParaRPr lang="en-US" sz="2000" b="0" dirty="0">
                        <a:effectLst/>
                        <a:latin typeface="inherit"/>
                      </a:endParaRPr>
                    </a:p>
                  </a:txBody>
                  <a:tcPr marL="60960" marR="60960" marT="30480" marB="30480" anchor="ctr"/>
                </a:tc>
                <a:tc>
                  <a:txBody>
                    <a:bodyPr/>
                    <a:lstStyle/>
                    <a:p>
                      <a:pPr algn="ctr" fontAlgn="ctr"/>
                      <a:r>
                        <a:rPr lang="en-US" sz="2000">
                          <a:effectLst/>
                        </a:rPr>
                        <a:t>12</a:t>
                      </a:r>
                      <a:endParaRPr lang="en-US" sz="2000">
                        <a:effectLst/>
                        <a:latin typeface="inherit"/>
                      </a:endParaRPr>
                    </a:p>
                  </a:txBody>
                  <a:tcPr marL="60960" marR="60960" marT="30480" marB="30480" anchor="ctr"/>
                </a:tc>
                <a:tc>
                  <a:txBody>
                    <a:bodyPr/>
                    <a:lstStyle/>
                    <a:p>
                      <a:pPr algn="ctr" fontAlgn="ctr"/>
                      <a:r>
                        <a:rPr lang="en-US" sz="2000" dirty="0">
                          <a:effectLst/>
                        </a:rPr>
                        <a:t>M</a:t>
                      </a:r>
                      <a:endParaRPr lang="en-US" sz="2000" dirty="0">
                        <a:effectLst/>
                        <a:latin typeface="inherit"/>
                      </a:endParaRPr>
                    </a:p>
                  </a:txBody>
                  <a:tcPr marL="60960" marR="60960" marT="30480" marB="30480" anchor="ctr"/>
                </a:tc>
                <a:tc>
                  <a:txBody>
                    <a:bodyPr/>
                    <a:lstStyle/>
                    <a:p>
                      <a:pPr algn="ctr" fontAlgn="ctr"/>
                      <a:r>
                        <a:rPr lang="en-US" sz="2000" dirty="0">
                          <a:effectLst/>
                        </a:rPr>
                        <a:t>1</a:t>
                      </a:r>
                      <a:endParaRPr lang="en-US" sz="2000" dirty="0">
                        <a:effectLst/>
                        <a:latin typeface="inherit"/>
                      </a:endParaRPr>
                    </a:p>
                  </a:txBody>
                  <a:tcPr marL="60960" marR="60960" marT="30480" marB="30480" anchor="ctr"/>
                </a:tc>
                <a:extLst>
                  <a:ext uri="{0D108BD9-81ED-4DB2-BD59-A6C34878D82A}">
                    <a16:rowId xmlns:a16="http://schemas.microsoft.com/office/drawing/2014/main" val="10003"/>
                  </a:ext>
                </a:extLst>
              </a:tr>
              <a:tr h="377952">
                <a:tc>
                  <a:txBody>
                    <a:bodyPr/>
                    <a:lstStyle/>
                    <a:p>
                      <a:pPr algn="ctr" fontAlgn="ctr"/>
                      <a:r>
                        <a:rPr lang="en-US" sz="2000" dirty="0">
                          <a:effectLst/>
                        </a:rPr>
                        <a:t>3</a:t>
                      </a:r>
                      <a:endParaRPr lang="en-US" sz="2000" b="0" dirty="0">
                        <a:effectLst/>
                        <a:latin typeface="inherit"/>
                      </a:endParaRPr>
                    </a:p>
                  </a:txBody>
                  <a:tcPr marL="60960" marR="60960" marT="30480" marB="30480" anchor="ctr"/>
                </a:tc>
                <a:tc>
                  <a:txBody>
                    <a:bodyPr/>
                    <a:lstStyle/>
                    <a:p>
                      <a:pPr algn="ctr" fontAlgn="ctr"/>
                      <a:r>
                        <a:rPr lang="en-US" sz="2000">
                          <a:effectLst/>
                        </a:rPr>
                        <a:t>18</a:t>
                      </a:r>
                      <a:endParaRPr lang="en-US" sz="2000">
                        <a:effectLst/>
                        <a:latin typeface="inherit"/>
                      </a:endParaRPr>
                    </a:p>
                  </a:txBody>
                  <a:tcPr marL="60960" marR="60960" marT="30480" marB="30480" anchor="ctr"/>
                </a:tc>
                <a:tc>
                  <a:txBody>
                    <a:bodyPr/>
                    <a:lstStyle/>
                    <a:p>
                      <a:pPr algn="ctr" fontAlgn="ctr"/>
                      <a:r>
                        <a:rPr lang="en-US" sz="2000" dirty="0">
                          <a:effectLst/>
                        </a:rPr>
                        <a:t>F</a:t>
                      </a:r>
                      <a:endParaRPr lang="en-US" sz="2000" dirty="0">
                        <a:effectLst/>
                        <a:latin typeface="inherit"/>
                      </a:endParaRPr>
                    </a:p>
                  </a:txBody>
                  <a:tcPr marL="60960" marR="60960" marT="30480" marB="30480" anchor="ctr"/>
                </a:tc>
                <a:tc>
                  <a:txBody>
                    <a:bodyPr/>
                    <a:lstStyle/>
                    <a:p>
                      <a:pPr algn="ctr" fontAlgn="ctr"/>
                      <a:r>
                        <a:rPr lang="en-US" sz="2000" dirty="0">
                          <a:effectLst/>
                        </a:rPr>
                        <a:t>0</a:t>
                      </a:r>
                      <a:endParaRPr lang="en-US" sz="2000" dirty="0">
                        <a:effectLst/>
                        <a:latin typeface="inherit"/>
                      </a:endParaRPr>
                    </a:p>
                  </a:txBody>
                  <a:tcPr marL="60960" marR="60960" marT="30480" marB="30480" anchor="ctr"/>
                </a:tc>
                <a:extLst>
                  <a:ext uri="{0D108BD9-81ED-4DB2-BD59-A6C34878D82A}">
                    <a16:rowId xmlns:a16="http://schemas.microsoft.com/office/drawing/2014/main" val="10004"/>
                  </a:ext>
                </a:extLst>
              </a:tr>
            </a:tbl>
          </a:graphicData>
        </a:graphic>
      </p:graphicFrame>
      <p:sp>
        <p:nvSpPr>
          <p:cNvPr id="5" name="Rectangle 4"/>
          <p:cNvSpPr/>
          <p:nvPr/>
        </p:nvSpPr>
        <p:spPr>
          <a:xfrm>
            <a:off x="1295400" y="3904833"/>
            <a:ext cx="9144000" cy="2800767"/>
          </a:xfrm>
          <a:prstGeom prst="rect">
            <a:avLst/>
          </a:prstGeom>
        </p:spPr>
        <p:txBody>
          <a:bodyPr wrap="square">
            <a:spAutoFit/>
          </a:bodyPr>
          <a:lstStyle/>
          <a:p>
            <a:pPr fontAlgn="base"/>
            <a:r>
              <a:rPr lang="en-US" sz="2200" dirty="0">
                <a:latin typeface="Gill Sans MT" panose="020B0502020104020203" pitchFamily="34" charset="0"/>
              </a:rPr>
              <a:t>Before starting model creation, let us define our parameters:</a:t>
            </a:r>
          </a:p>
          <a:p>
            <a:pPr fontAlgn="base">
              <a:buFont typeface="Arial" panose="020B0604020202020204" pitchFamily="34" charset="0"/>
              <a:buChar char="•"/>
            </a:pPr>
            <a:r>
              <a:rPr lang="en-US" sz="2200" dirty="0" err="1">
                <a:latin typeface="Gill Sans MT" panose="020B0502020104020203" pitchFamily="34" charset="0"/>
              </a:rPr>
              <a:t>max_depth</a:t>
            </a:r>
            <a:r>
              <a:rPr lang="en-US" sz="2200" dirty="0">
                <a:latin typeface="Gill Sans MT" panose="020B0502020104020203" pitchFamily="34" charset="0"/>
              </a:rPr>
              <a:t>(maximum depth of decision tree) : 2</a:t>
            </a:r>
          </a:p>
          <a:p>
            <a:pPr fontAlgn="base">
              <a:buFont typeface="Arial" panose="020B0604020202020204" pitchFamily="34" charset="0"/>
              <a:buChar char="•"/>
            </a:pPr>
            <a:r>
              <a:rPr lang="en-US" sz="2200" dirty="0" err="1">
                <a:latin typeface="Gill Sans MT" panose="020B0502020104020203" pitchFamily="34" charset="0"/>
              </a:rPr>
              <a:t>learning_rate</a:t>
            </a:r>
            <a:r>
              <a:rPr lang="en-US" sz="2200" dirty="0">
                <a:latin typeface="Gill Sans MT" panose="020B0502020104020203" pitchFamily="34" charset="0"/>
              </a:rPr>
              <a:t> : 1</a:t>
            </a:r>
          </a:p>
          <a:p>
            <a:pPr fontAlgn="base">
              <a:buFont typeface="Arial" panose="020B0604020202020204" pitchFamily="34" charset="0"/>
              <a:buChar char="•"/>
            </a:pPr>
            <a:r>
              <a:rPr lang="en-US" sz="2200" dirty="0">
                <a:latin typeface="Gill Sans MT" panose="020B0502020104020203" pitchFamily="34" charset="0"/>
              </a:rPr>
              <a:t>gamma : 2</a:t>
            </a:r>
          </a:p>
          <a:p>
            <a:pPr fontAlgn="base">
              <a:buFont typeface="Arial" panose="020B0604020202020204" pitchFamily="34" charset="0"/>
              <a:buChar char="•"/>
            </a:pPr>
            <a:r>
              <a:rPr lang="en-US" sz="2200" dirty="0" err="1">
                <a:latin typeface="Gill Sans MT" panose="020B0502020104020203" pitchFamily="34" charset="0"/>
              </a:rPr>
              <a:t>min_child_weight</a:t>
            </a:r>
            <a:r>
              <a:rPr lang="en-US" sz="2200" dirty="0">
                <a:latin typeface="Gill Sans MT" panose="020B0502020104020203" pitchFamily="34" charset="0"/>
              </a:rPr>
              <a:t>(factor which controls tree pruning): 0</a:t>
            </a:r>
          </a:p>
          <a:p>
            <a:pPr fontAlgn="base">
              <a:buFont typeface="Arial" panose="020B0604020202020204" pitchFamily="34" charset="0"/>
              <a:buChar char="•"/>
            </a:pPr>
            <a:r>
              <a:rPr lang="en-US" sz="2200" dirty="0" err="1">
                <a:latin typeface="Gill Sans MT" panose="020B0502020104020203" pitchFamily="34" charset="0"/>
              </a:rPr>
              <a:t>reg_lambda</a:t>
            </a:r>
            <a:r>
              <a:rPr lang="en-US" sz="2200" dirty="0">
                <a:latin typeface="Gill Sans MT" panose="020B0502020104020203" pitchFamily="34" charset="0"/>
              </a:rPr>
              <a:t>: 0</a:t>
            </a:r>
          </a:p>
          <a:p>
            <a:pPr fontAlgn="base">
              <a:buFont typeface="Arial" panose="020B0604020202020204" pitchFamily="34" charset="0"/>
              <a:buChar char="•"/>
            </a:pPr>
            <a:r>
              <a:rPr lang="en-US" sz="2200" dirty="0" err="1">
                <a:latin typeface="Gill Sans MT" panose="020B0502020104020203" pitchFamily="34" charset="0"/>
              </a:rPr>
              <a:t>base_score</a:t>
            </a:r>
            <a:r>
              <a:rPr lang="en-US" sz="2200" dirty="0">
                <a:latin typeface="Gill Sans MT" panose="020B0502020104020203" pitchFamily="34" charset="0"/>
              </a:rPr>
              <a:t> : 0.5</a:t>
            </a:r>
          </a:p>
          <a:p>
            <a:pPr fontAlgn="base">
              <a:buFont typeface="Arial" panose="020B0604020202020204" pitchFamily="34" charset="0"/>
              <a:buChar char="•"/>
            </a:pPr>
            <a:r>
              <a:rPr lang="en-US" sz="2200" dirty="0" err="1">
                <a:latin typeface="Gill Sans MT" panose="020B0502020104020203" pitchFamily="34" charset="0"/>
              </a:rPr>
              <a:t>n_estimators</a:t>
            </a:r>
            <a:r>
              <a:rPr lang="en-US" sz="2200" dirty="0">
                <a:latin typeface="Gill Sans MT" panose="020B0502020104020203" pitchFamily="34" charset="0"/>
              </a:rPr>
              <a:t> : 2</a:t>
            </a:r>
            <a:endParaRPr lang="en-US" sz="2200" b="0" i="0" dirty="0">
              <a:effectLst/>
              <a:latin typeface="Gill Sans MT" panose="020B0502020104020203" pitchFamily="34" charset="0"/>
            </a:endParaRPr>
          </a:p>
        </p:txBody>
      </p:sp>
      <p:sp>
        <p:nvSpPr>
          <p:cNvPr id="6" name="Title 1"/>
          <p:cNvSpPr>
            <a:spLocks noGrp="1"/>
          </p:cNvSpPr>
          <p:nvPr>
            <p:ph type="title"/>
          </p:nvPr>
        </p:nvSpPr>
        <p:spPr>
          <a:xfrm>
            <a:off x="609600" y="274638"/>
            <a:ext cx="10972800" cy="1143000"/>
          </a:xfrm>
        </p:spPr>
        <p:txBody>
          <a:bodyPr/>
          <a:lstStyle/>
          <a:p>
            <a:pPr fontAlgn="base"/>
            <a:r>
              <a:rPr lang="en-US" b="1" dirty="0"/>
              <a:t>Solved problem 01(Classification) </a:t>
            </a:r>
          </a:p>
        </p:txBody>
      </p:sp>
    </p:spTree>
    <p:extLst>
      <p:ext uri="{BB962C8B-B14F-4D97-AF65-F5344CB8AC3E}">
        <p14:creationId xmlns:p14="http://schemas.microsoft.com/office/powerpoint/2010/main" val="1632062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2000"/>
            <a:ext cx="10972800" cy="4525963"/>
          </a:xfrm>
        </p:spPr>
        <p:txBody>
          <a:bodyPr>
            <a:normAutofit/>
          </a:bodyPr>
          <a:lstStyle/>
          <a:p>
            <a:pPr marL="0" indent="0" fontAlgn="base">
              <a:buNone/>
            </a:pPr>
            <a:r>
              <a:rPr lang="en-US" sz="2400" b="1" dirty="0"/>
              <a:t>Step1</a:t>
            </a:r>
            <a:r>
              <a:rPr lang="en-US" sz="2400" dirty="0"/>
              <a:t>: Create a base model / Initial prediction (F0(x))</a:t>
            </a:r>
          </a:p>
          <a:p>
            <a:pPr fontAlgn="base"/>
            <a:endParaRPr lang="en-US" sz="2400" dirty="0"/>
          </a:p>
          <a:p>
            <a:pPr fontAlgn="base"/>
            <a:r>
              <a:rPr lang="en-US" sz="2400" dirty="0"/>
              <a:t>This is based on </a:t>
            </a:r>
            <a:r>
              <a:rPr lang="en-US" sz="2400" b="1" dirty="0" err="1"/>
              <a:t>base_score</a:t>
            </a:r>
            <a:r>
              <a:rPr lang="en-US" sz="2400" dirty="0"/>
              <a:t> that we set. For binary classification problems we usually set it 0.5.</a:t>
            </a:r>
          </a:p>
          <a:p>
            <a:pPr fontAlgn="base"/>
            <a:r>
              <a:rPr lang="en-US" sz="2400" dirty="0"/>
              <a:t>So, F0(x) = h0(x) = 0.5.</a:t>
            </a:r>
          </a:p>
          <a:p>
            <a:pPr fontAlgn="base"/>
            <a:endParaRPr lang="en-US" sz="2400" dirty="0"/>
          </a:p>
          <a:p>
            <a:pPr marL="0" indent="0" fontAlgn="base">
              <a:buNone/>
            </a:pPr>
            <a:r>
              <a:rPr lang="en-US" sz="2400" b="1" dirty="0"/>
              <a:t>Step2</a:t>
            </a:r>
            <a:r>
              <a:rPr lang="en-US" sz="2400" dirty="0"/>
              <a:t>: Calculate the residuals</a:t>
            </a:r>
          </a:p>
          <a:p>
            <a:pPr fontAlgn="base"/>
            <a:endParaRPr lang="en-US" sz="2400" dirty="0"/>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2819400" y="4114800"/>
            <a:ext cx="6163235" cy="1676400"/>
          </a:xfrm>
          <a:prstGeom prst="rect">
            <a:avLst/>
          </a:prstGeom>
        </p:spPr>
      </p:pic>
    </p:spTree>
    <p:extLst>
      <p:ext uri="{BB962C8B-B14F-4D97-AF65-F5344CB8AC3E}">
        <p14:creationId xmlns:p14="http://schemas.microsoft.com/office/powerpoint/2010/main" val="2577808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31837"/>
            <a:ext cx="10972800" cy="4525963"/>
          </a:xfrm>
        </p:spPr>
        <p:txBody>
          <a:bodyPr>
            <a:normAutofit/>
          </a:bodyPr>
          <a:lstStyle/>
          <a:p>
            <a:pPr marL="0" indent="0" fontAlgn="base">
              <a:buNone/>
            </a:pPr>
            <a:r>
              <a:rPr lang="en-US" sz="2400" b="1" dirty="0"/>
              <a:t>Step3</a:t>
            </a:r>
            <a:r>
              <a:rPr lang="en-US" sz="2400" dirty="0"/>
              <a:t> : Create a model based on residuals. This step contains multiple steps:</a:t>
            </a:r>
          </a:p>
          <a:p>
            <a:pPr marL="0" indent="0" fontAlgn="base">
              <a:buNone/>
            </a:pPr>
            <a:r>
              <a:rPr lang="en-US" sz="2400" b="1" dirty="0"/>
              <a:t>A:  </a:t>
            </a:r>
            <a:r>
              <a:rPr lang="en-US" sz="2400" dirty="0"/>
              <a:t>First construct all possible trees and calculate similarity and gain for each tree.</a:t>
            </a:r>
          </a:p>
          <a:p>
            <a:pPr fontAlgn="base"/>
            <a:r>
              <a:rPr lang="en-US" sz="2400" dirty="0"/>
              <a:t>Note that We have the following equations for gain and similarity score</a:t>
            </a:r>
          </a:p>
          <a:p>
            <a:pPr fontAlgn="base"/>
            <a:endParaRPr lang="en-US" sz="2400"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1457579" y="3141826"/>
            <a:ext cx="8807404" cy="2905125"/>
          </a:xfrm>
          <a:prstGeom prst="rect">
            <a:avLst/>
          </a:prstGeom>
        </p:spPr>
      </p:pic>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699175" y="3488204"/>
            <a:ext cx="5875684" cy="1046580"/>
          </a:xfrm>
          <a:prstGeom prst="rect">
            <a:avLst/>
          </a:prstGeom>
        </p:spPr>
      </p:pic>
      <p:grpSp>
        <p:nvGrpSpPr>
          <p:cNvPr id="7" name="Group 6"/>
          <p:cNvGrpSpPr/>
          <p:nvPr/>
        </p:nvGrpSpPr>
        <p:grpSpPr>
          <a:xfrm>
            <a:off x="8077200" y="2338836"/>
            <a:ext cx="2971800" cy="937764"/>
            <a:chOff x="4267200" y="2070397"/>
            <a:chExt cx="3810000" cy="1423135"/>
          </a:xfrm>
        </p:grpSpPr>
        <p:pic>
          <p:nvPicPr>
            <p:cNvPr id="4" name="Picture 3"/>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20000"/>
                      </a14:imgEffect>
                    </a14:imgLayer>
                  </a14:imgProps>
                </a:ext>
              </a:extLst>
            </a:blip>
            <a:stretch>
              <a:fillRect/>
            </a:stretch>
          </p:blipFill>
          <p:spPr>
            <a:xfrm>
              <a:off x="4267200" y="2070397"/>
              <a:ext cx="3781953" cy="1419423"/>
            </a:xfrm>
            <a:prstGeom prst="rect">
              <a:avLst/>
            </a:prstGeom>
          </p:spPr>
        </p:pic>
        <p:sp>
          <p:nvSpPr>
            <p:cNvPr id="6" name="TextBox 5"/>
            <p:cNvSpPr txBox="1"/>
            <p:nvPr/>
          </p:nvSpPr>
          <p:spPr>
            <a:xfrm>
              <a:off x="6096000" y="3124200"/>
              <a:ext cx="1981200" cy="369332"/>
            </a:xfrm>
            <a:prstGeom prst="rect">
              <a:avLst/>
            </a:prstGeom>
            <a:solidFill>
              <a:schemeClr val="bg1"/>
            </a:solidFill>
          </p:spPr>
          <p:txBody>
            <a:bodyPr wrap="square" rtlCol="0">
              <a:spAutoFit/>
            </a:bodyPr>
            <a:lstStyle/>
            <a:p>
              <a:endParaRPr lang="en-US" dirty="0"/>
            </a:p>
          </p:txBody>
        </p:sp>
      </p:grpSp>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20000"/>
                    </a14:imgEffect>
                  </a14:imgLayer>
                </a14:imgProps>
              </a:ext>
            </a:extLst>
          </a:blip>
          <a:stretch>
            <a:fillRect/>
          </a:stretch>
        </p:blipFill>
        <p:spPr>
          <a:xfrm>
            <a:off x="3048000" y="2171535"/>
            <a:ext cx="4324954" cy="1181265"/>
          </a:xfrm>
          <a:prstGeom prst="rect">
            <a:avLst/>
          </a:prstGeom>
        </p:spPr>
      </p:pic>
    </p:spTree>
    <p:extLst>
      <p:ext uri="{BB962C8B-B14F-4D97-AF65-F5344CB8AC3E}">
        <p14:creationId xmlns:p14="http://schemas.microsoft.com/office/powerpoint/2010/main" val="27906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533400"/>
            <a:ext cx="10972800" cy="4525963"/>
          </a:xfrm>
        </p:spPr>
        <p:txBody>
          <a:bodyPr>
            <a:normAutofit/>
          </a:bodyPr>
          <a:lstStyle/>
          <a:p>
            <a:pPr marL="0" lvl="0" indent="0" eaLnBrk="0" fontAlgn="base" hangingPunct="0">
              <a:spcBef>
                <a:spcPct val="0"/>
              </a:spcBef>
              <a:spcAft>
                <a:spcPct val="0"/>
              </a:spcAft>
              <a:buNone/>
            </a:pPr>
            <a:r>
              <a:rPr lang="en-US" sz="2200" dirty="0"/>
              <a:t>Let us create the first decision tree</a:t>
            </a:r>
          </a:p>
          <a:p>
            <a:pPr marL="0" lvl="0" indent="0" eaLnBrk="0" fontAlgn="base" hangingPunct="0">
              <a:spcBef>
                <a:spcPct val="0"/>
              </a:spcBef>
              <a:spcAft>
                <a:spcPct val="0"/>
              </a:spcAft>
              <a:buNone/>
            </a:pPr>
            <a:endParaRPr lang="en-US" sz="2200" dirty="0"/>
          </a:p>
        </p:txBody>
      </p:sp>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533400" y="1129972"/>
            <a:ext cx="7772400" cy="580422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Lst>
          </a:blip>
          <a:stretch>
            <a:fillRect/>
          </a:stretch>
        </p:blipFill>
        <p:spPr>
          <a:xfrm>
            <a:off x="7247965" y="3359697"/>
            <a:ext cx="4944035" cy="1344778"/>
          </a:xfrm>
          <a:prstGeom prst="rect">
            <a:avLst/>
          </a:prstGeom>
        </p:spPr>
      </p:pic>
    </p:spTree>
    <p:extLst>
      <p:ext uri="{BB962C8B-B14F-4D97-AF65-F5344CB8AC3E}">
        <p14:creationId xmlns:p14="http://schemas.microsoft.com/office/powerpoint/2010/main" val="1666074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350837"/>
            <a:ext cx="10972800" cy="4525963"/>
          </a:xfrm>
        </p:spPr>
        <p:txBody>
          <a:bodyPr/>
          <a:lstStyle/>
          <a:p>
            <a:r>
              <a:rPr lang="en-US" dirty="0"/>
              <a:t>We will also calculate similarity score and gain as per above equations. Similarly calculate all possible trees.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533400" y="1295400"/>
            <a:ext cx="6867525" cy="5357282"/>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Lst>
          </a:blip>
          <a:stretch>
            <a:fillRect/>
          </a:stretch>
        </p:blipFill>
        <p:spPr>
          <a:xfrm>
            <a:off x="7281043" y="1278037"/>
            <a:ext cx="4910957" cy="1335781"/>
          </a:xfrm>
          <a:prstGeom prst="rect">
            <a:avLst/>
          </a:prstGeom>
        </p:spPr>
      </p:pic>
    </p:spTree>
    <p:extLst>
      <p:ext uri="{BB962C8B-B14F-4D97-AF65-F5344CB8AC3E}">
        <p14:creationId xmlns:p14="http://schemas.microsoft.com/office/powerpoint/2010/main" val="1274751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a:xfrm>
            <a:off x="723900" y="1066800"/>
            <a:ext cx="10629900" cy="5715000"/>
          </a:xfrm>
        </p:spPr>
        <p:txBody>
          <a:bodyPr>
            <a:noAutofit/>
          </a:bodyPr>
          <a:lstStyle/>
          <a:p>
            <a:pPr marL="0" lvl="0" indent="0" eaLnBrk="0" fontAlgn="base" hangingPunct="0">
              <a:spcBef>
                <a:spcPct val="0"/>
              </a:spcBef>
              <a:spcAft>
                <a:spcPct val="0"/>
              </a:spcAft>
              <a:buNone/>
            </a:pPr>
            <a:r>
              <a:rPr lang="en-US" sz="2100" dirty="0">
                <a:solidFill>
                  <a:srgbClr val="273239"/>
                </a:solidFill>
              </a:rPr>
              <a:t>Below are the formulas which help in building the </a:t>
            </a:r>
            <a:r>
              <a:rPr lang="en-US" sz="2100" dirty="0" err="1">
                <a:solidFill>
                  <a:srgbClr val="273239"/>
                </a:solidFill>
              </a:rPr>
              <a:t>XGBoost</a:t>
            </a:r>
            <a:r>
              <a:rPr lang="en-US" sz="2100" dirty="0">
                <a:solidFill>
                  <a:srgbClr val="273239"/>
                </a:solidFill>
              </a:rPr>
              <a:t> tree for Regression. </a:t>
            </a:r>
          </a:p>
          <a:p>
            <a:pPr marL="0" lvl="0" indent="0" eaLnBrk="0" fontAlgn="base" hangingPunct="0">
              <a:spcBef>
                <a:spcPct val="0"/>
              </a:spcBef>
              <a:spcAft>
                <a:spcPct val="0"/>
              </a:spcAft>
              <a:buNone/>
            </a:pPr>
            <a:r>
              <a:rPr lang="en-US" sz="2100" b="1" dirty="0">
                <a:solidFill>
                  <a:srgbClr val="273239"/>
                </a:solidFill>
              </a:rPr>
              <a:t>Step 1: </a:t>
            </a:r>
            <a:r>
              <a:rPr lang="en-US" sz="2100" dirty="0">
                <a:solidFill>
                  <a:srgbClr val="273239"/>
                </a:solidFill>
              </a:rPr>
              <a:t>Initialize the prediction of target y and</a:t>
            </a:r>
            <a:r>
              <a:rPr lang="en-US" sz="2100" b="1" dirty="0">
                <a:solidFill>
                  <a:srgbClr val="273239"/>
                </a:solidFill>
              </a:rPr>
              <a:t> </a:t>
            </a:r>
            <a:r>
              <a:rPr lang="en-US" sz="2100" dirty="0">
                <a:solidFill>
                  <a:srgbClr val="273239"/>
                </a:solidFill>
              </a:rPr>
              <a:t>compute the residual.  Average value of y is good initial value. You may use 0.5</a:t>
            </a:r>
            <a:endParaRPr lang="en-US" sz="2100" b="1" dirty="0">
              <a:solidFill>
                <a:srgbClr val="273239"/>
              </a:solidFill>
            </a:endParaRPr>
          </a:p>
          <a:p>
            <a:pPr marL="0" lvl="0" indent="0" eaLnBrk="0" fontAlgn="base" hangingPunct="0">
              <a:spcBef>
                <a:spcPct val="0"/>
              </a:spcBef>
              <a:spcAft>
                <a:spcPct val="0"/>
              </a:spcAft>
              <a:buNone/>
            </a:pPr>
            <a:endParaRPr lang="en-US" sz="1400" b="1" dirty="0">
              <a:solidFill>
                <a:srgbClr val="273239"/>
              </a:solidFill>
            </a:endParaRPr>
          </a:p>
          <a:p>
            <a:pPr marL="0" lvl="0" indent="0" eaLnBrk="0" fontAlgn="base" hangingPunct="0">
              <a:spcBef>
                <a:spcPct val="0"/>
              </a:spcBef>
              <a:spcAft>
                <a:spcPct val="0"/>
              </a:spcAft>
              <a:buNone/>
            </a:pPr>
            <a:r>
              <a:rPr lang="en-US" sz="2100" b="1" dirty="0">
                <a:solidFill>
                  <a:srgbClr val="273239"/>
                </a:solidFill>
              </a:rPr>
              <a:t>Step 2:</a:t>
            </a:r>
            <a:r>
              <a:rPr lang="en-US" sz="2100" dirty="0">
                <a:solidFill>
                  <a:srgbClr val="273239"/>
                </a:solidFill>
              </a:rPr>
              <a:t> Calculate the similarity scores, it helps in growing the tree.</a:t>
            </a:r>
            <a:endParaRPr lang="en-US" sz="2100" dirty="0"/>
          </a:p>
          <a:p>
            <a:pPr marL="0" lvl="0" indent="0" eaLnBrk="0" fontAlgn="base" hangingPunct="0">
              <a:spcBef>
                <a:spcPct val="0"/>
              </a:spcBef>
              <a:spcAft>
                <a:spcPct val="0"/>
              </a:spcAft>
              <a:buNone/>
            </a:pPr>
            <a:endParaRPr lang="en-US" sz="2100" dirty="0"/>
          </a:p>
          <a:p>
            <a:pPr marL="0" lvl="0" indent="0" eaLnBrk="0" fontAlgn="base" hangingPunct="0">
              <a:spcBef>
                <a:spcPct val="0"/>
              </a:spcBef>
              <a:spcAft>
                <a:spcPct val="0"/>
              </a:spcAft>
              <a:buNone/>
            </a:pPr>
            <a:endParaRPr lang="en-US" sz="2100" dirty="0"/>
          </a:p>
          <a:p>
            <a:pPr marL="0" lvl="0" indent="0" eaLnBrk="0" fontAlgn="base" hangingPunct="0">
              <a:spcBef>
                <a:spcPct val="0"/>
              </a:spcBef>
              <a:spcAft>
                <a:spcPct val="0"/>
              </a:spcAft>
              <a:buNone/>
            </a:pPr>
            <a:endParaRPr lang="en-US" sz="2100" b="1" dirty="0">
              <a:solidFill>
                <a:srgbClr val="273239"/>
              </a:solidFill>
            </a:endParaRPr>
          </a:p>
          <a:p>
            <a:pPr marL="0" lvl="0" indent="0" eaLnBrk="0" fontAlgn="base" hangingPunct="0">
              <a:spcBef>
                <a:spcPct val="0"/>
              </a:spcBef>
              <a:spcAft>
                <a:spcPct val="0"/>
              </a:spcAft>
              <a:buNone/>
            </a:pPr>
            <a:r>
              <a:rPr lang="en-US" sz="2100" b="1" dirty="0">
                <a:solidFill>
                  <a:srgbClr val="273239"/>
                </a:solidFill>
              </a:rPr>
              <a:t>Step 3:</a:t>
            </a:r>
            <a:r>
              <a:rPr lang="en-US" sz="2100" dirty="0">
                <a:solidFill>
                  <a:srgbClr val="273239"/>
                </a:solidFill>
              </a:rPr>
              <a:t> Calculate the gain to determine how to split the data.</a:t>
            </a:r>
            <a:endParaRPr lang="en-US" sz="2100" dirty="0"/>
          </a:p>
          <a:p>
            <a:pPr marL="0" lvl="0" indent="0" eaLnBrk="0" fontAlgn="base" hangingPunct="0">
              <a:spcBef>
                <a:spcPct val="0"/>
              </a:spcBef>
              <a:spcAft>
                <a:spcPct val="0"/>
              </a:spcAft>
              <a:buNone/>
            </a:pPr>
            <a:r>
              <a:rPr lang="en-US" sz="2100" dirty="0"/>
              <a:t>Gain = Left tree (similarity score) + Right (similarity score) - Root (similarity score)</a:t>
            </a:r>
          </a:p>
          <a:p>
            <a:pPr marL="0" lvl="0" indent="0" eaLnBrk="0" fontAlgn="base" hangingPunct="0">
              <a:spcBef>
                <a:spcPct val="0"/>
              </a:spcBef>
              <a:spcAft>
                <a:spcPct val="0"/>
              </a:spcAft>
              <a:buNone/>
            </a:pPr>
            <a:endParaRPr lang="en-US" sz="2100" b="1" dirty="0">
              <a:solidFill>
                <a:srgbClr val="273239"/>
              </a:solidFill>
            </a:endParaRPr>
          </a:p>
          <a:p>
            <a:pPr marL="0" lvl="0" indent="0" eaLnBrk="0" fontAlgn="base" hangingPunct="0">
              <a:spcBef>
                <a:spcPct val="0"/>
              </a:spcBef>
              <a:spcAft>
                <a:spcPct val="0"/>
              </a:spcAft>
              <a:buNone/>
            </a:pPr>
            <a:r>
              <a:rPr lang="en-US" sz="2100" b="1" dirty="0">
                <a:solidFill>
                  <a:srgbClr val="273239"/>
                </a:solidFill>
              </a:rPr>
              <a:t>Step 4:</a:t>
            </a:r>
            <a:r>
              <a:rPr lang="en-US" sz="2100" dirty="0">
                <a:solidFill>
                  <a:srgbClr val="273239"/>
                </a:solidFill>
              </a:rPr>
              <a:t>  </a:t>
            </a:r>
            <a:r>
              <a:rPr lang="en-US" sz="2100" dirty="0"/>
              <a:t>After the tree with the highest gain score is determined, the pruning process is started. During the pruning process, the "gamma" </a:t>
            </a:r>
            <a:r>
              <a:rPr lang="en-US" sz="2100" dirty="0" err="1"/>
              <a:t>hyperparameter</a:t>
            </a:r>
            <a:r>
              <a:rPr lang="en-US" sz="2100" dirty="0"/>
              <a:t> is used as a metric. if Gain Score- gamma &lt; 0, the branch is pruned. </a:t>
            </a:r>
            <a:r>
              <a:rPr lang="en-US" sz="2100" dirty="0">
                <a:solidFill>
                  <a:srgbClr val="273239"/>
                </a:solidFill>
              </a:rPr>
              <a:t>If the result is a positive number then do not prune and again subtract gamma from the next Gain value way up the tree. </a:t>
            </a:r>
          </a:p>
          <a:p>
            <a:pPr marL="0" indent="0" eaLnBrk="0" fontAlgn="base" hangingPunct="0">
              <a:spcBef>
                <a:spcPct val="0"/>
              </a:spcBef>
              <a:spcAft>
                <a:spcPct val="0"/>
              </a:spcAft>
              <a:buNone/>
            </a:pPr>
            <a:r>
              <a:rPr lang="en-US" sz="2100" dirty="0"/>
              <a:t>As gamma increases, the most valuable branches remain on the tree and This pruning helps prevent </a:t>
            </a:r>
            <a:r>
              <a:rPr lang="en-US" sz="2100" dirty="0" err="1"/>
              <a:t>overfitting</a:t>
            </a:r>
            <a:r>
              <a:rPr lang="en-US" sz="2100" dirty="0"/>
              <a:t>. Pruning is done from the bottom to the top. If the bottom branch is not pruned, the upper branches are not examined.</a:t>
            </a:r>
          </a:p>
          <a:p>
            <a:pPr marL="0" lvl="0" indent="0" eaLnBrk="0" fontAlgn="base" hangingPunct="0">
              <a:spcBef>
                <a:spcPct val="0"/>
              </a:spcBef>
              <a:spcAft>
                <a:spcPct val="0"/>
              </a:spcAft>
              <a:buNone/>
            </a:pPr>
            <a:endParaRPr lang="en-US" sz="2100" dirty="0">
              <a:solidFill>
                <a:srgbClr val="273239"/>
              </a:solidFill>
            </a:endParaRPr>
          </a:p>
          <a:p>
            <a:pPr marL="0" lvl="0" indent="0" eaLnBrk="0" fontAlgn="base" hangingPunct="0">
              <a:spcBef>
                <a:spcPct val="0"/>
              </a:spcBef>
              <a:spcAft>
                <a:spcPct val="0"/>
              </a:spcAft>
              <a:buNone/>
            </a:pPr>
            <a:endParaRPr lang="en-US" sz="2100" b="1" dirty="0">
              <a:solidFill>
                <a:srgbClr val="273239"/>
              </a:solidFill>
            </a:endParaRPr>
          </a:p>
          <a:p>
            <a:pPr marL="0" lvl="0" indent="0" eaLnBrk="0" fontAlgn="base" hangingPunct="0">
              <a:spcBef>
                <a:spcPct val="0"/>
              </a:spcBef>
              <a:spcAft>
                <a:spcPct val="0"/>
              </a:spcAft>
              <a:buNone/>
            </a:pPr>
            <a:endParaRPr lang="en-US" sz="2100" dirty="0"/>
          </a:p>
          <a:p>
            <a:pPr marL="0" lvl="0" indent="0" eaLnBrk="0" fontAlgn="base" hangingPunct="0">
              <a:spcBef>
                <a:spcPct val="0"/>
              </a:spcBef>
              <a:spcAft>
                <a:spcPct val="0"/>
              </a:spcAft>
              <a:buNone/>
            </a:pPr>
            <a:r>
              <a:rPr lang="en-US" sz="2100" dirty="0"/>
              <a:t>     </a:t>
            </a:r>
          </a:p>
        </p:txBody>
      </p:sp>
      <p:sp>
        <p:nvSpPr>
          <p:cNvPr id="5"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43200" y="2601891"/>
            <a:ext cx="3942677" cy="903309"/>
          </a:xfrm>
          <a:prstGeom prst="rect">
            <a:avLst/>
          </a:prstGeom>
        </p:spPr>
      </p:pic>
    </p:spTree>
    <p:extLst>
      <p:ext uri="{BB962C8B-B14F-4D97-AF65-F5344CB8AC3E}">
        <p14:creationId xmlns:p14="http://schemas.microsoft.com/office/powerpoint/2010/main" val="1735362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10972800" cy="4525963"/>
          </a:xfrm>
        </p:spPr>
        <p:txBody>
          <a:bodyPr/>
          <a:lstStyle/>
          <a:p>
            <a:pPr fontAlgn="base"/>
            <a:r>
              <a:rPr lang="en-US" dirty="0"/>
              <a:t>We can see that tree with dosage &lt; 15 and dosage &lt; 5 gives high gain value. Choose any one of them. We choose tree with dosage &lt; 15.</a:t>
            </a:r>
          </a:p>
          <a:p>
            <a:pPr marL="0" indent="0" fontAlgn="base">
              <a:buNone/>
            </a:pPr>
            <a:r>
              <a:rPr lang="en-US" b="1" dirty="0"/>
              <a:t>B: </a:t>
            </a:r>
            <a:r>
              <a:rPr lang="en-US" dirty="0"/>
              <a:t>Since we have </a:t>
            </a:r>
            <a:r>
              <a:rPr lang="en-US" dirty="0" err="1"/>
              <a:t>choosen</a:t>
            </a:r>
            <a:r>
              <a:rPr lang="en-US" dirty="0"/>
              <a:t> </a:t>
            </a:r>
            <a:r>
              <a:rPr lang="en-US" dirty="0" err="1"/>
              <a:t>max_depth</a:t>
            </a:r>
            <a:r>
              <a:rPr lang="en-US" dirty="0"/>
              <a:t> = 2, Allow tree to grow to depth of 2 in similar fashion.</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228600" y="1972518"/>
            <a:ext cx="7120172" cy="462915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Lst>
          </a:blip>
          <a:stretch>
            <a:fillRect/>
          </a:stretch>
        </p:blipFill>
        <p:spPr>
          <a:xfrm>
            <a:off x="7021609" y="2057400"/>
            <a:ext cx="5322791" cy="1447800"/>
          </a:xfrm>
          <a:prstGeom prst="rect">
            <a:avLst/>
          </a:prstGeom>
        </p:spPr>
      </p:pic>
      <p:sp>
        <p:nvSpPr>
          <p:cNvPr id="2" name="Rectangle 1"/>
          <p:cNvSpPr/>
          <p:nvPr/>
        </p:nvSpPr>
        <p:spPr>
          <a:xfrm>
            <a:off x="7315200" y="4114801"/>
            <a:ext cx="4758063" cy="1446550"/>
          </a:xfrm>
          <a:prstGeom prst="rect">
            <a:avLst/>
          </a:prstGeom>
        </p:spPr>
        <p:txBody>
          <a:bodyPr wrap="square">
            <a:spAutoFit/>
          </a:bodyPr>
          <a:lstStyle/>
          <a:p>
            <a:pPr algn="just" fontAlgn="base"/>
            <a:r>
              <a:rPr lang="en-US" sz="2200" dirty="0">
                <a:latin typeface="Gill Sans MT" panose="020B0502020104020203" pitchFamily="34" charset="0"/>
              </a:rPr>
              <a:t>From the fig based on gain we choose Dosage &lt; 5 as our second node (tree1) and constructed a fully grown tree (as per our </a:t>
            </a:r>
            <a:r>
              <a:rPr lang="en-US" sz="2200" dirty="0" err="1">
                <a:latin typeface="Gill Sans MT" panose="020B0502020104020203" pitchFamily="34" charset="0"/>
              </a:rPr>
              <a:t>max_depth</a:t>
            </a:r>
            <a:r>
              <a:rPr lang="en-US" sz="2200" dirty="0">
                <a:latin typeface="Gill Sans MT" panose="020B0502020104020203" pitchFamily="34" charset="0"/>
              </a:rPr>
              <a:t> =2.)</a:t>
            </a:r>
          </a:p>
        </p:txBody>
      </p:sp>
      <p:sp>
        <p:nvSpPr>
          <p:cNvPr id="6" name="TextBox 5"/>
          <p:cNvSpPr txBox="1"/>
          <p:nvPr/>
        </p:nvSpPr>
        <p:spPr>
          <a:xfrm>
            <a:off x="3276600" y="3009900"/>
            <a:ext cx="1600200" cy="553998"/>
          </a:xfrm>
          <a:prstGeom prst="rect">
            <a:avLst/>
          </a:prstGeom>
          <a:solidFill>
            <a:schemeClr val="bg1"/>
          </a:solidFill>
        </p:spPr>
        <p:txBody>
          <a:bodyPr wrap="square" rtlCol="0">
            <a:spAutoFit/>
          </a:bodyPr>
          <a:lstStyle/>
          <a:p>
            <a:r>
              <a:rPr lang="en-US" sz="1500" dirty="0">
                <a:latin typeface="Gill Sans MT" panose="020B0502020104020203" pitchFamily="34" charset="0"/>
              </a:rPr>
              <a:t>Similarity =0.33</a:t>
            </a:r>
          </a:p>
          <a:p>
            <a:r>
              <a:rPr lang="en-US" sz="1500" dirty="0">
                <a:latin typeface="Gill Sans MT" panose="020B0502020104020203" pitchFamily="34" charset="0"/>
              </a:rPr>
              <a:t>Gain=0.667</a:t>
            </a:r>
          </a:p>
        </p:txBody>
      </p:sp>
    </p:spTree>
    <p:extLst>
      <p:ext uri="{BB962C8B-B14F-4D97-AF65-F5344CB8AC3E}">
        <p14:creationId xmlns:p14="http://schemas.microsoft.com/office/powerpoint/2010/main" val="4004651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762000"/>
            <a:ext cx="10972800" cy="5715000"/>
          </a:xfrm>
        </p:spPr>
        <p:txBody>
          <a:bodyPr>
            <a:noAutofit/>
          </a:bodyPr>
          <a:lstStyle/>
          <a:p>
            <a:pPr marL="0" indent="0" fontAlgn="base">
              <a:buNone/>
            </a:pPr>
            <a:r>
              <a:rPr lang="en-US" sz="2200" b="1" dirty="0"/>
              <a:t>C:</a:t>
            </a:r>
            <a:r>
              <a:rPr lang="en-US" sz="2200" dirty="0"/>
              <a:t> Post Pruning of tree.</a:t>
            </a:r>
          </a:p>
          <a:p>
            <a:pPr fontAlgn="base"/>
            <a:r>
              <a:rPr lang="en-US" sz="2200" dirty="0"/>
              <a:t>Next step is pruning the tree. Here we remove portion of tree which is not </a:t>
            </a:r>
            <a:r>
              <a:rPr lang="en-US" sz="2200" dirty="0" err="1"/>
              <a:t>usefull</a:t>
            </a:r>
            <a:r>
              <a:rPr lang="en-US" sz="2200" dirty="0"/>
              <a:t>.</a:t>
            </a:r>
          </a:p>
          <a:p>
            <a:pPr marL="0" indent="0" fontAlgn="base">
              <a:buNone/>
            </a:pPr>
            <a:r>
              <a:rPr lang="en-US" sz="2200" b="1" dirty="0"/>
              <a:t>How to perform </a:t>
            </a:r>
            <a:r>
              <a:rPr lang="en-US" sz="2200" b="1" dirty="0" err="1"/>
              <a:t>prunning</a:t>
            </a:r>
            <a:r>
              <a:rPr lang="en-US" sz="2200" b="1" dirty="0"/>
              <a:t>?</a:t>
            </a:r>
            <a:endParaRPr lang="en-US" sz="2200" dirty="0"/>
          </a:p>
          <a:p>
            <a:pPr fontAlgn="base"/>
            <a:r>
              <a:rPr lang="en-US" sz="2200" dirty="0"/>
              <a:t>We already defined a parameter gamma = 2. This determines how to prune the trees. Starting from the last node</a:t>
            </a:r>
          </a:p>
          <a:p>
            <a:pPr fontAlgn="base"/>
            <a:r>
              <a:rPr lang="en-US" sz="2200" dirty="0"/>
              <a:t>If (gain - gamma) &lt; 0:</a:t>
            </a:r>
          </a:p>
          <a:p>
            <a:pPr lvl="0" fontAlgn="base"/>
            <a:r>
              <a:rPr lang="en-US" sz="2200" dirty="0">
                <a:solidFill>
                  <a:srgbClr val="3C4043"/>
                </a:solidFill>
              </a:rPr>
              <a:t>Remove that particular node and check the same for the node just above it and continue pruning.</a:t>
            </a:r>
            <a:r>
              <a:rPr lang="en-US" sz="2200" dirty="0"/>
              <a:t> </a:t>
            </a:r>
          </a:p>
          <a:p>
            <a:pPr lvl="0" fontAlgn="base"/>
            <a:r>
              <a:rPr lang="en-US" sz="2200" dirty="0"/>
              <a:t>Else:</a:t>
            </a:r>
          </a:p>
          <a:p>
            <a:pPr fontAlgn="base"/>
            <a:r>
              <a:rPr lang="en-US" sz="2200" dirty="0">
                <a:solidFill>
                  <a:srgbClr val="3C4043"/>
                </a:solidFill>
              </a:rPr>
              <a:t>Do not remove that node and stop pruning. </a:t>
            </a:r>
          </a:p>
          <a:p>
            <a:pPr marL="0" lvl="0" indent="0" eaLnBrk="0" fontAlgn="base" hangingPunct="0">
              <a:spcBef>
                <a:spcPct val="0"/>
              </a:spcBef>
              <a:spcAft>
                <a:spcPct val="0"/>
              </a:spcAft>
              <a:buNone/>
            </a:pPr>
            <a:endParaRPr lang="en-US" sz="2200" dirty="0">
              <a:solidFill>
                <a:srgbClr val="3C4043"/>
              </a:solidFill>
            </a:endParaRPr>
          </a:p>
          <a:p>
            <a:pPr marL="0" lvl="0" indent="0" eaLnBrk="0" fontAlgn="base" hangingPunct="0">
              <a:spcBef>
                <a:spcPct val="0"/>
              </a:spcBef>
              <a:spcAft>
                <a:spcPct val="0"/>
              </a:spcAft>
              <a:buNone/>
            </a:pPr>
            <a:r>
              <a:rPr lang="en-US" sz="2200" dirty="0">
                <a:solidFill>
                  <a:srgbClr val="3C4043"/>
                </a:solidFill>
              </a:rPr>
              <a:t>Here we have gain = 2.66</a:t>
            </a:r>
          </a:p>
          <a:p>
            <a:pPr marL="0" lvl="0" indent="0" eaLnBrk="0" fontAlgn="base" hangingPunct="0">
              <a:spcBef>
                <a:spcPct val="0"/>
              </a:spcBef>
              <a:spcAft>
                <a:spcPct val="0"/>
              </a:spcAft>
              <a:buNone/>
            </a:pPr>
            <a:r>
              <a:rPr lang="en-US" sz="2200" dirty="0">
                <a:solidFill>
                  <a:srgbClr val="3C4043"/>
                </a:solidFill>
              </a:rPr>
              <a:t>So, gain - gamma = 2.66 - 2 = 0.66 &gt; 0, So we don’t prune and leave as it is.</a:t>
            </a:r>
            <a:endParaRPr lang="en-US" sz="2200" dirty="0"/>
          </a:p>
          <a:p>
            <a:pPr marL="0" indent="0" fontAlgn="base">
              <a:buNone/>
            </a:pPr>
            <a:br>
              <a:rPr lang="en-US" sz="2200" dirty="0"/>
            </a:br>
            <a:endParaRPr lang="en-US" sz="2200" dirty="0"/>
          </a:p>
          <a:p>
            <a:pPr lvl="0" fontAlgn="base"/>
            <a:endParaRPr lang="en-US" sz="2200" dirty="0"/>
          </a:p>
          <a:p>
            <a:pPr fontAlgn="base"/>
            <a:endParaRPr lang="en-US" sz="2200" dirty="0"/>
          </a:p>
        </p:txBody>
      </p:sp>
    </p:spTree>
    <p:extLst>
      <p:ext uri="{BB962C8B-B14F-4D97-AF65-F5344CB8AC3E}">
        <p14:creationId xmlns:p14="http://schemas.microsoft.com/office/powerpoint/2010/main" val="161833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99417"/>
            <a:ext cx="10972800" cy="2743199"/>
          </a:xfrm>
        </p:spPr>
        <p:txBody>
          <a:bodyPr>
            <a:normAutofit/>
          </a:bodyPr>
          <a:lstStyle/>
          <a:p>
            <a:pPr marL="0" lvl="0" indent="0" eaLnBrk="0" fontAlgn="base" hangingPunct="0">
              <a:spcBef>
                <a:spcPct val="0"/>
              </a:spcBef>
              <a:spcAft>
                <a:spcPct val="0"/>
              </a:spcAft>
              <a:buNone/>
            </a:pPr>
            <a:r>
              <a:rPr lang="en-US" sz="2200" b="1" dirty="0">
                <a:solidFill>
                  <a:srgbClr val="202214"/>
                </a:solidFill>
              </a:rPr>
              <a:t>D:</a:t>
            </a:r>
            <a:r>
              <a:rPr lang="en-US" sz="2200" dirty="0">
                <a:solidFill>
                  <a:srgbClr val="202214"/>
                </a:solidFill>
              </a:rPr>
              <a:t> Calculate output value.</a:t>
            </a:r>
          </a:p>
          <a:p>
            <a:pPr marL="0" lvl="0" indent="0" eaLnBrk="0" fontAlgn="base" hangingPunct="0">
              <a:spcBef>
                <a:spcPct val="0"/>
              </a:spcBef>
              <a:spcAft>
                <a:spcPct val="0"/>
              </a:spcAft>
              <a:buNone/>
            </a:pPr>
            <a:endParaRPr lang="en-US" sz="2200" dirty="0">
              <a:solidFill>
                <a:srgbClr val="202214"/>
              </a:solidFill>
            </a:endParaRPr>
          </a:p>
          <a:p>
            <a:pPr marL="0" lvl="0" indent="0" eaLnBrk="0" fontAlgn="base" hangingPunct="0">
              <a:spcBef>
                <a:spcPct val="0"/>
              </a:spcBef>
              <a:spcAft>
                <a:spcPct val="0"/>
              </a:spcAft>
              <a:buNone/>
            </a:pPr>
            <a:r>
              <a:rPr lang="en-US" sz="2200" dirty="0">
                <a:solidFill>
                  <a:srgbClr val="3C4043"/>
                </a:solidFill>
              </a:rPr>
              <a:t>We have the following equation to calculate the output. Here lambda is the parameter we initialized earlier (lambda = 0)</a:t>
            </a:r>
            <a:endParaRPr lang="en-US" sz="2200"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1689812" y="2162081"/>
            <a:ext cx="7911388" cy="1419319"/>
          </a:xfrm>
          <a:prstGeom prst="rect">
            <a:avLst/>
          </a:prstGeom>
        </p:spPr>
      </p:pic>
      <p:pic>
        <p:nvPicPr>
          <p:cNvPr id="5" name="Picture 4"/>
          <p:cNvPicPr>
            <a:picLocks noChangeAspect="1"/>
          </p:cNvPicPr>
          <p:nvPr/>
        </p:nvPicPr>
        <p:blipFill>
          <a:blip r:embed="rId4"/>
          <a:stretch>
            <a:fillRect/>
          </a:stretch>
        </p:blipFill>
        <p:spPr>
          <a:xfrm>
            <a:off x="3124200" y="3217499"/>
            <a:ext cx="4858455" cy="3593484"/>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20000"/>
                    </a14:imgEffect>
                  </a14:imgLayer>
                </a14:imgProps>
              </a:ext>
            </a:extLst>
          </a:blip>
          <a:stretch>
            <a:fillRect/>
          </a:stretch>
        </p:blipFill>
        <p:spPr>
          <a:xfrm>
            <a:off x="7687127" y="3849980"/>
            <a:ext cx="4335366" cy="1179220"/>
          </a:xfrm>
          <a:prstGeom prst="rect">
            <a:avLst/>
          </a:prstGeom>
        </p:spPr>
      </p:pic>
      <p:pic>
        <p:nvPicPr>
          <p:cNvPr id="2" name="Picture 1"/>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4419600" y="1320579"/>
            <a:ext cx="4477375" cy="962159"/>
          </a:xfrm>
          <a:prstGeom prst="rect">
            <a:avLst/>
          </a:prstGeom>
        </p:spPr>
      </p:pic>
    </p:spTree>
    <p:extLst>
      <p:ext uri="{BB962C8B-B14F-4D97-AF65-F5344CB8AC3E}">
        <p14:creationId xmlns:p14="http://schemas.microsoft.com/office/powerpoint/2010/main" val="3102749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304800"/>
                <a:ext cx="12877800" cy="3962400"/>
              </a:xfrm>
            </p:spPr>
            <p:txBody>
              <a:bodyPr>
                <a:noAutofit/>
              </a:bodyPr>
              <a:lstStyle/>
              <a:p>
                <a:pPr marL="0" indent="0" fontAlgn="base">
                  <a:buNone/>
                </a:pPr>
                <a:r>
                  <a:rPr lang="en-US" sz="2100" b="1" dirty="0"/>
                  <a:t>E:</a:t>
                </a:r>
                <a:r>
                  <a:rPr lang="en-US" sz="2100" dirty="0"/>
                  <a:t> Calculate the probability of each prediction</a:t>
                </a:r>
              </a:p>
              <a:p>
                <a:pPr fontAlgn="base"/>
                <a:r>
                  <a:rPr lang="en-US" sz="2100" dirty="0"/>
                  <a:t>For that first we need to convert our previous probability to a number. </a:t>
                </a:r>
              </a:p>
              <a:p>
                <a:pPr fontAlgn="base"/>
                <a:r>
                  <a:rPr lang="en-US" sz="2100" dirty="0"/>
                  <a:t>Note: We have F0(x) as probability. To convert it to number use log(odds)</a:t>
                </a:r>
              </a:p>
              <a:p>
                <a:pPr fontAlgn="base"/>
                <a:endParaRPr lang="en-US" sz="1100" b="1" dirty="0"/>
              </a:p>
              <a:p>
                <a:pPr marL="0" indent="0" fontAlgn="base">
                  <a:buNone/>
                </a:pPr>
                <a:r>
                  <a:rPr lang="en-US" sz="2100" b="1" dirty="0"/>
                  <a:t>F0(x) </a:t>
                </a:r>
                <a:r>
                  <a:rPr lang="en-US" sz="2100" dirty="0"/>
                  <a:t>= </a:t>
                </a:r>
                <a:r>
                  <a:rPr lang="en-US" sz="2100" b="1" dirty="0"/>
                  <a:t>h0(x) = log(odds) = log(p/1-p) = log(0.5/(1-0.5)) = log(1) = 0</a:t>
                </a:r>
              </a:p>
              <a:p>
                <a:pPr marL="0" indent="0" fontAlgn="base">
                  <a:buNone/>
                </a:pPr>
                <a:endParaRPr lang="en-US" sz="1050" dirty="0"/>
              </a:p>
              <a:p>
                <a:pPr fontAlgn="base"/>
                <a:r>
                  <a:rPr lang="en-US" sz="2100" dirty="0"/>
                  <a:t>Now calculate new probability.</a:t>
                </a:r>
              </a:p>
              <a:p>
                <a:pPr marL="0" indent="0" fontAlgn="base">
                  <a:buNone/>
                </a:pPr>
                <a:r>
                  <a:rPr lang="en-US" sz="2100" b="1" dirty="0"/>
                  <a:t>F1(X) = sigmoid ( h0(x) + </a:t>
                </a:r>
                <a:r>
                  <a:rPr lang="en-US" sz="2100" b="1" dirty="0" err="1"/>
                  <a:t>learning_rate</a:t>
                </a:r>
                <a:r>
                  <a:rPr lang="en-US" sz="2100" b="1" dirty="0"/>
                  <a:t> * h1(x) )</a:t>
                </a:r>
              </a:p>
              <a:p>
                <a:pPr marL="0" indent="0" fontAlgn="base">
                  <a:buNone/>
                </a:pPr>
                <a:r>
                  <a:rPr lang="en-US" sz="2100" b="1" dirty="0"/>
                  <a:t>= sigmoid (0+1*-2)= sigmoid (-2)=</a:t>
                </a:r>
                <a14:m>
                  <m:oMath xmlns:m="http://schemas.openxmlformats.org/officeDocument/2006/math">
                    <m:f>
                      <m:fPr>
                        <m:ctrlPr>
                          <a:rPr lang="en-US" sz="2100" b="1" i="1" smtClean="0">
                            <a:latin typeface="Cambria Math" panose="02040503050406030204" pitchFamily="18" charset="0"/>
                          </a:rPr>
                        </m:ctrlPr>
                      </m:fPr>
                      <m:num>
                        <m:r>
                          <a:rPr lang="en-US" sz="2100" b="1" i="1" smtClean="0">
                            <a:latin typeface="Cambria Math" panose="02040503050406030204" pitchFamily="18" charset="0"/>
                          </a:rPr>
                          <m:t>𝟏</m:t>
                        </m:r>
                      </m:num>
                      <m:den>
                        <m:r>
                          <a:rPr lang="en-US" sz="2100" b="1" i="1" smtClean="0">
                            <a:latin typeface="Cambria Math" panose="02040503050406030204" pitchFamily="18" charset="0"/>
                          </a:rPr>
                          <m:t>𝟏</m:t>
                        </m:r>
                        <m:r>
                          <a:rPr lang="en-US" sz="2100" b="1" i="1" smtClean="0">
                            <a:latin typeface="Cambria Math" panose="02040503050406030204" pitchFamily="18" charset="0"/>
                          </a:rPr>
                          <m:t>+</m:t>
                        </m:r>
                        <m:sSup>
                          <m:sSupPr>
                            <m:ctrlPr>
                              <a:rPr lang="en-US" sz="2100" b="1" i="1" smtClean="0">
                                <a:latin typeface="Cambria Math" panose="02040503050406030204" pitchFamily="18" charset="0"/>
                              </a:rPr>
                            </m:ctrlPr>
                          </m:sSupPr>
                          <m:e>
                            <m:r>
                              <a:rPr lang="en-US" sz="2100" b="1" i="1" smtClean="0">
                                <a:latin typeface="Cambria Math" panose="02040503050406030204" pitchFamily="18" charset="0"/>
                              </a:rPr>
                              <m:t>𝒆</m:t>
                            </m:r>
                          </m:e>
                          <m:sup>
                            <m:r>
                              <a:rPr lang="en-US" sz="2100" b="1" i="1" smtClean="0">
                                <a:latin typeface="Cambria Math" panose="02040503050406030204" pitchFamily="18" charset="0"/>
                              </a:rPr>
                              <m:t>−(−</m:t>
                            </m:r>
                            <m:r>
                              <a:rPr lang="en-US" sz="2100" b="1" i="1" smtClean="0">
                                <a:latin typeface="Cambria Math" panose="02040503050406030204" pitchFamily="18" charset="0"/>
                              </a:rPr>
                              <m:t>𝟐</m:t>
                            </m:r>
                            <m:r>
                              <a:rPr lang="en-US" sz="2100" b="1" i="1" smtClean="0">
                                <a:latin typeface="Cambria Math" panose="02040503050406030204" pitchFamily="18" charset="0"/>
                              </a:rPr>
                              <m:t>)</m:t>
                            </m:r>
                          </m:sup>
                        </m:sSup>
                      </m:den>
                    </m:f>
                    <m:r>
                      <a:rPr lang="en-US" sz="2100" b="1" i="1" smtClean="0">
                        <a:latin typeface="Cambria Math" panose="02040503050406030204" pitchFamily="18" charset="0"/>
                      </a:rPr>
                      <m:t>=</m:t>
                    </m:r>
                    <m:f>
                      <m:fPr>
                        <m:ctrlPr>
                          <a:rPr lang="en-US" sz="2100" b="1" i="1">
                            <a:latin typeface="Cambria Math" panose="02040503050406030204" pitchFamily="18" charset="0"/>
                          </a:rPr>
                        </m:ctrlPr>
                      </m:fPr>
                      <m:num>
                        <m:r>
                          <a:rPr lang="en-US" sz="2100" b="1" i="1">
                            <a:latin typeface="Cambria Math" panose="02040503050406030204" pitchFamily="18" charset="0"/>
                          </a:rPr>
                          <m:t>𝟏</m:t>
                        </m:r>
                      </m:num>
                      <m:den>
                        <m:r>
                          <a:rPr lang="en-US" sz="2100" b="1" i="1">
                            <a:latin typeface="Cambria Math" panose="02040503050406030204" pitchFamily="18" charset="0"/>
                          </a:rPr>
                          <m:t>𝟏</m:t>
                        </m:r>
                        <m:r>
                          <a:rPr lang="en-US" sz="2100" b="1" i="1" smtClean="0">
                            <a:latin typeface="Cambria Math" panose="02040503050406030204" pitchFamily="18" charset="0"/>
                          </a:rPr>
                          <m:t>+</m:t>
                        </m:r>
                        <m:sSup>
                          <m:sSupPr>
                            <m:ctrlPr>
                              <a:rPr lang="en-US" sz="2100" b="1" i="1">
                                <a:latin typeface="Cambria Math" panose="02040503050406030204" pitchFamily="18" charset="0"/>
                              </a:rPr>
                            </m:ctrlPr>
                          </m:sSupPr>
                          <m:e>
                            <m:r>
                              <a:rPr lang="en-US" sz="2100" b="1" i="1">
                                <a:latin typeface="Cambria Math" panose="02040503050406030204" pitchFamily="18" charset="0"/>
                              </a:rPr>
                              <m:t>𝒆</m:t>
                            </m:r>
                            <m:r>
                              <a:rPr lang="en-US" sz="2100" b="1" i="1" smtClean="0">
                                <a:latin typeface="Cambria Math" panose="02040503050406030204" pitchFamily="18" charset="0"/>
                              </a:rPr>
                              <m:t> </m:t>
                            </m:r>
                          </m:e>
                          <m:sup>
                            <m:r>
                              <a:rPr lang="en-US" sz="2100" b="1" i="1">
                                <a:latin typeface="Cambria Math" panose="02040503050406030204" pitchFamily="18" charset="0"/>
                              </a:rPr>
                              <m:t>𝟐</m:t>
                            </m:r>
                          </m:sup>
                        </m:sSup>
                      </m:den>
                    </m:f>
                    <m:r>
                      <a:rPr lang="en-US" sz="2100" b="1" i="1" smtClean="0">
                        <a:latin typeface="Cambria Math" panose="02040503050406030204" pitchFamily="18" charset="0"/>
                      </a:rPr>
                      <m:t>=</m:t>
                    </m:r>
                    <m:r>
                      <a:rPr lang="en-US" sz="2100" b="1" i="1" smtClean="0">
                        <a:latin typeface="Cambria Math" panose="02040503050406030204" pitchFamily="18" charset="0"/>
                      </a:rPr>
                      <m:t>𝟎</m:t>
                    </m:r>
                    <m:r>
                      <a:rPr lang="en-US" sz="2100" b="1" i="1" smtClean="0">
                        <a:latin typeface="Cambria Math" panose="02040503050406030204" pitchFamily="18" charset="0"/>
                      </a:rPr>
                      <m:t>.</m:t>
                    </m:r>
                    <m:r>
                      <a:rPr lang="en-US" sz="2100" b="1" i="1" smtClean="0">
                        <a:latin typeface="Cambria Math" panose="02040503050406030204" pitchFamily="18" charset="0"/>
                      </a:rPr>
                      <m:t>𝟏𝟏</m:t>
                    </m:r>
                  </m:oMath>
                </a14:m>
                <a:endParaRPr lang="en-US" sz="2100" b="1" dirty="0"/>
              </a:p>
              <a:p>
                <a:pPr marL="0" indent="0" fontAlgn="base">
                  <a:buNone/>
                </a:pPr>
                <a:r>
                  <a:rPr lang="en-US" sz="2100" dirty="0"/>
                  <a:t>Again </a:t>
                </a:r>
                <a:r>
                  <a:rPr lang="en-US" sz="2100" b="1" dirty="0"/>
                  <a:t>sigmoid (2)=</a:t>
                </a:r>
                <a14:m>
                  <m:oMath xmlns:m="http://schemas.openxmlformats.org/officeDocument/2006/math">
                    <m:f>
                      <m:fPr>
                        <m:ctrlPr>
                          <a:rPr lang="en-US" sz="2100" b="1" i="1">
                            <a:latin typeface="Cambria Math" panose="02040503050406030204" pitchFamily="18" charset="0"/>
                          </a:rPr>
                        </m:ctrlPr>
                      </m:fPr>
                      <m:num>
                        <m:r>
                          <a:rPr lang="en-US" sz="2100" b="1" i="1">
                            <a:latin typeface="Cambria Math" panose="02040503050406030204" pitchFamily="18" charset="0"/>
                          </a:rPr>
                          <m:t>𝟏</m:t>
                        </m:r>
                      </m:num>
                      <m:den>
                        <m:r>
                          <a:rPr lang="en-US" sz="2100" b="1" i="1">
                            <a:latin typeface="Cambria Math" panose="02040503050406030204" pitchFamily="18" charset="0"/>
                          </a:rPr>
                          <m:t>𝟏</m:t>
                        </m:r>
                        <m:r>
                          <a:rPr lang="en-US" sz="2100" b="1" i="1" smtClean="0">
                            <a:latin typeface="Cambria Math" panose="02040503050406030204" pitchFamily="18" charset="0"/>
                          </a:rPr>
                          <m:t>+</m:t>
                        </m:r>
                        <m:sSup>
                          <m:sSupPr>
                            <m:ctrlPr>
                              <a:rPr lang="en-US" sz="2100" b="1" i="1">
                                <a:latin typeface="Cambria Math" panose="02040503050406030204" pitchFamily="18" charset="0"/>
                              </a:rPr>
                            </m:ctrlPr>
                          </m:sSupPr>
                          <m:e>
                            <m:r>
                              <a:rPr lang="en-US" sz="2100" b="1" i="1">
                                <a:latin typeface="Cambria Math" panose="02040503050406030204" pitchFamily="18" charset="0"/>
                              </a:rPr>
                              <m:t>𝒆</m:t>
                            </m:r>
                          </m:e>
                          <m:sup>
                            <m:r>
                              <a:rPr lang="en-US" sz="2100" b="1" i="1">
                                <a:latin typeface="Cambria Math" panose="02040503050406030204" pitchFamily="18" charset="0"/>
                              </a:rPr>
                              <m:t>−</m:t>
                            </m:r>
                            <m:r>
                              <a:rPr lang="en-US" sz="2100" b="1" i="1">
                                <a:latin typeface="Cambria Math" panose="02040503050406030204" pitchFamily="18" charset="0"/>
                              </a:rPr>
                              <m:t>𝟐</m:t>
                            </m:r>
                            <m:r>
                              <a:rPr lang="en-US" sz="2100" b="1" i="1">
                                <a:latin typeface="Cambria Math" panose="02040503050406030204" pitchFamily="18" charset="0"/>
                              </a:rPr>
                              <m:t>)</m:t>
                            </m:r>
                          </m:sup>
                        </m:sSup>
                      </m:den>
                    </m:f>
                    <m:r>
                      <a:rPr lang="en-US" sz="2100" b="1" i="1">
                        <a:latin typeface="Cambria Math" panose="02040503050406030204" pitchFamily="18" charset="0"/>
                      </a:rPr>
                      <m:t>=</m:t>
                    </m:r>
                    <m:r>
                      <a:rPr lang="en-US" sz="2100" b="1" i="1">
                        <a:latin typeface="Cambria Math" panose="02040503050406030204" pitchFamily="18" charset="0"/>
                      </a:rPr>
                      <m:t>𝟎</m:t>
                    </m:r>
                    <m:r>
                      <a:rPr lang="en-US" sz="2100" b="1" i="1">
                        <a:latin typeface="Cambria Math" panose="02040503050406030204" pitchFamily="18" charset="0"/>
                      </a:rPr>
                      <m:t>.</m:t>
                    </m:r>
                    <m:r>
                      <a:rPr lang="en-US" sz="2100" b="1" i="1" smtClean="0">
                        <a:latin typeface="Cambria Math" panose="02040503050406030204" pitchFamily="18" charset="0"/>
                      </a:rPr>
                      <m:t>𝟖𝟖</m:t>
                    </m:r>
                  </m:oMath>
                </a14:m>
                <a:endParaRPr lang="en-US" sz="2100" dirty="0"/>
              </a:p>
              <a:p>
                <a:pPr marL="0" indent="0" fontAlgn="base">
                  <a:buNone/>
                </a:pP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304800"/>
                <a:ext cx="12877800" cy="3962400"/>
              </a:xfrm>
              <a:blipFill rotWithShape="0">
                <a:blip r:embed="rId2"/>
                <a:stretch>
                  <a:fillRect l="-568" t="-1077"/>
                </a:stretch>
              </a:blipFill>
            </p:spPr>
            <p:txBody>
              <a:bodyPr/>
              <a:lstStyle/>
              <a:p>
                <a:r>
                  <a:rPr lang="en-US">
                    <a:noFill/>
                  </a:rPr>
                  <a:t> </a:t>
                </a:r>
              </a:p>
            </p:txBody>
          </p:sp>
        </mc:Fallback>
      </mc:AlternateContent>
      <p:graphicFrame>
        <p:nvGraphicFramePr>
          <p:cNvPr id="2" name="Table 1"/>
          <p:cNvGraphicFramePr>
            <a:graphicFrameLocks noGrp="1"/>
          </p:cNvGraphicFramePr>
          <p:nvPr>
            <p:extLst>
              <p:ext uri="{D42A27DB-BD31-4B8C-83A1-F6EECF244321}">
                <p14:modId xmlns:p14="http://schemas.microsoft.com/office/powerpoint/2010/main" val="78164390"/>
              </p:ext>
            </p:extLst>
          </p:nvPr>
        </p:nvGraphicFramePr>
        <p:xfrm>
          <a:off x="7696200" y="4495800"/>
          <a:ext cx="914400" cy="19812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tblGrid>
              <a:tr h="396240">
                <a:tc>
                  <a:txBody>
                    <a:bodyPr/>
                    <a:lstStyle/>
                    <a:p>
                      <a:r>
                        <a:rPr lang="en-US" b="1" dirty="0"/>
                        <a:t>h0(x) </a:t>
                      </a:r>
                      <a:endParaRPr lang="en-US" dirty="0"/>
                    </a:p>
                  </a:txBody>
                  <a:tcPr/>
                </a:tc>
                <a:extLst>
                  <a:ext uri="{0D108BD9-81ED-4DB2-BD59-A6C34878D82A}">
                    <a16:rowId xmlns:a16="http://schemas.microsoft.com/office/drawing/2014/main" val="10000"/>
                  </a:ext>
                </a:extLst>
              </a:tr>
              <a:tr h="396240">
                <a:tc>
                  <a:txBody>
                    <a:bodyPr/>
                    <a:lstStyle/>
                    <a:p>
                      <a:pPr algn="ctr"/>
                      <a:r>
                        <a:rPr lang="en-US" dirty="0"/>
                        <a:t>0.5</a:t>
                      </a:r>
                    </a:p>
                  </a:txBody>
                  <a:tcPr/>
                </a:tc>
                <a:extLst>
                  <a:ext uri="{0D108BD9-81ED-4DB2-BD59-A6C34878D82A}">
                    <a16:rowId xmlns:a16="http://schemas.microsoft.com/office/drawing/2014/main" val="10001"/>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0.5</a:t>
                      </a:r>
                    </a:p>
                  </a:txBody>
                  <a:tcPr/>
                </a:tc>
                <a:extLst>
                  <a:ext uri="{0D108BD9-81ED-4DB2-BD59-A6C34878D82A}">
                    <a16:rowId xmlns:a16="http://schemas.microsoft.com/office/drawing/2014/main" val="10002"/>
                  </a:ext>
                </a:extLst>
              </a:tr>
              <a:tr h="396240">
                <a:tc>
                  <a:txBody>
                    <a:bodyPr/>
                    <a:lstStyle/>
                    <a:p>
                      <a:pPr algn="ctr"/>
                      <a:r>
                        <a:rPr lang="en-US" dirty="0"/>
                        <a:t>0.5</a:t>
                      </a:r>
                    </a:p>
                  </a:txBody>
                  <a:tcPr/>
                </a:tc>
                <a:extLst>
                  <a:ext uri="{0D108BD9-81ED-4DB2-BD59-A6C34878D82A}">
                    <a16:rowId xmlns:a16="http://schemas.microsoft.com/office/drawing/2014/main" val="10003"/>
                  </a:ext>
                </a:extLst>
              </a:tr>
              <a:tr h="396240">
                <a:tc>
                  <a:txBody>
                    <a:bodyPr/>
                    <a:lstStyle/>
                    <a:p>
                      <a:pPr algn="ctr"/>
                      <a:r>
                        <a:rPr lang="en-US" dirty="0"/>
                        <a:t>0.5</a:t>
                      </a:r>
                    </a:p>
                  </a:txBody>
                  <a:tcPr/>
                </a:tc>
                <a:extLst>
                  <a:ext uri="{0D108BD9-81ED-4DB2-BD59-A6C34878D82A}">
                    <a16:rowId xmlns:a16="http://schemas.microsoft.com/office/drawing/2014/main" val="10004"/>
                  </a:ext>
                </a:extLst>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2822991222"/>
              </p:ext>
            </p:extLst>
          </p:nvPr>
        </p:nvGraphicFramePr>
        <p:xfrm>
          <a:off x="2971800" y="4364964"/>
          <a:ext cx="4724400" cy="2340636"/>
        </p:xfrm>
        <a:graphic>
          <a:graphicData uri="http://schemas.openxmlformats.org/drawingml/2006/table">
            <a:tbl>
              <a:tblPr>
                <a:tableStyleId>{5940675A-B579-460E-94D1-54222C63F5DA}</a:tableStyleId>
              </a:tblPr>
              <a:tblGrid>
                <a:gridCol w="609600">
                  <a:extLst>
                    <a:ext uri="{9D8B030D-6E8A-4147-A177-3AD203B41FA5}">
                      <a16:colId xmlns:a16="http://schemas.microsoft.com/office/drawing/2014/main" val="20000"/>
                    </a:ext>
                  </a:extLst>
                </a:gridCol>
                <a:gridCol w="1340090">
                  <a:extLst>
                    <a:ext uri="{9D8B030D-6E8A-4147-A177-3AD203B41FA5}">
                      <a16:colId xmlns:a16="http://schemas.microsoft.com/office/drawing/2014/main" val="20001"/>
                    </a:ext>
                  </a:extLst>
                </a:gridCol>
                <a:gridCol w="1480426">
                  <a:extLst>
                    <a:ext uri="{9D8B030D-6E8A-4147-A177-3AD203B41FA5}">
                      <a16:colId xmlns:a16="http://schemas.microsoft.com/office/drawing/2014/main" val="20002"/>
                    </a:ext>
                  </a:extLst>
                </a:gridCol>
                <a:gridCol w="1294284">
                  <a:extLst>
                    <a:ext uri="{9D8B030D-6E8A-4147-A177-3AD203B41FA5}">
                      <a16:colId xmlns:a16="http://schemas.microsoft.com/office/drawing/2014/main" val="20003"/>
                    </a:ext>
                  </a:extLst>
                </a:gridCol>
              </a:tblGrid>
              <a:tr h="822960">
                <a:tc>
                  <a:txBody>
                    <a:bodyPr/>
                    <a:lstStyle/>
                    <a:p>
                      <a:r>
                        <a:rPr lang="en-US" sz="2400" b="1" dirty="0"/>
                        <a:t>SL.</a:t>
                      </a:r>
                    </a:p>
                  </a:txBody>
                  <a:tcPr marL="60960" marR="60960" marT="30480" marB="30480" anchor="ctr"/>
                </a:tc>
                <a:tc>
                  <a:txBody>
                    <a:bodyPr/>
                    <a:lstStyle/>
                    <a:p>
                      <a:pPr algn="ctr" fontAlgn="ctr"/>
                      <a:r>
                        <a:rPr lang="en-US" sz="2400" dirty="0">
                          <a:effectLst/>
                        </a:rPr>
                        <a:t>Dosage</a:t>
                      </a:r>
                      <a:endParaRPr lang="en-US" sz="2400" b="1" dirty="0">
                        <a:effectLst/>
                        <a:latin typeface="inherit"/>
                      </a:endParaRPr>
                    </a:p>
                  </a:txBody>
                  <a:tcPr marL="60960" marR="60960" marT="30480" marB="30480" anchor="ctr"/>
                </a:tc>
                <a:tc>
                  <a:txBody>
                    <a:bodyPr/>
                    <a:lstStyle/>
                    <a:p>
                      <a:pPr algn="ctr" fontAlgn="ctr"/>
                      <a:r>
                        <a:rPr lang="en-US" sz="2400" dirty="0">
                          <a:effectLst/>
                        </a:rPr>
                        <a:t>Gender</a:t>
                      </a:r>
                      <a:endParaRPr lang="en-US" sz="2400" b="1" dirty="0">
                        <a:effectLst/>
                        <a:latin typeface="inherit"/>
                      </a:endParaRPr>
                    </a:p>
                  </a:txBody>
                  <a:tcPr marL="60960" marR="60960" marT="30480" marB="30480" anchor="ctr"/>
                </a:tc>
                <a:tc>
                  <a:txBody>
                    <a:bodyPr/>
                    <a:lstStyle/>
                    <a:p>
                      <a:pPr algn="ctr"/>
                      <a:r>
                        <a:rPr lang="en-US" sz="2400" dirty="0">
                          <a:effectLst/>
                        </a:rPr>
                        <a:t>Effect=Y</a:t>
                      </a:r>
                      <a:endParaRPr lang="en-US" sz="2400" b="1" dirty="0"/>
                    </a:p>
                  </a:txBody>
                  <a:tcPr anchor="ctr"/>
                </a:tc>
                <a:extLst>
                  <a:ext uri="{0D108BD9-81ED-4DB2-BD59-A6C34878D82A}">
                    <a16:rowId xmlns:a16="http://schemas.microsoft.com/office/drawing/2014/main" val="10000"/>
                  </a:ext>
                </a:extLst>
              </a:tr>
              <a:tr h="379419">
                <a:tc>
                  <a:txBody>
                    <a:bodyPr/>
                    <a:lstStyle/>
                    <a:p>
                      <a:pPr algn="ctr" fontAlgn="ctr"/>
                      <a:r>
                        <a:rPr lang="en-US" sz="2000" dirty="0">
                          <a:effectLst/>
                        </a:rPr>
                        <a:t>0</a:t>
                      </a:r>
                      <a:endParaRPr lang="en-US" sz="2000" b="0" dirty="0">
                        <a:effectLst/>
                        <a:latin typeface="inherit"/>
                      </a:endParaRPr>
                    </a:p>
                  </a:txBody>
                  <a:tcPr marL="60960" marR="60960" marT="30480" marB="30480" anchor="ctr"/>
                </a:tc>
                <a:tc>
                  <a:txBody>
                    <a:bodyPr/>
                    <a:lstStyle/>
                    <a:p>
                      <a:pPr algn="ctr" fontAlgn="ctr"/>
                      <a:r>
                        <a:rPr lang="en-US" sz="2000" dirty="0">
                          <a:effectLst/>
                        </a:rPr>
                        <a:t>2</a:t>
                      </a:r>
                      <a:endParaRPr lang="en-US" sz="2000" dirty="0">
                        <a:effectLst/>
                        <a:latin typeface="inherit"/>
                      </a:endParaRPr>
                    </a:p>
                  </a:txBody>
                  <a:tcPr marL="60960" marR="60960" marT="30480" marB="30480" anchor="ctr"/>
                </a:tc>
                <a:tc>
                  <a:txBody>
                    <a:bodyPr/>
                    <a:lstStyle/>
                    <a:p>
                      <a:pPr algn="ctr" fontAlgn="ctr"/>
                      <a:r>
                        <a:rPr lang="en-US" sz="2000" dirty="0">
                          <a:effectLst/>
                        </a:rPr>
                        <a:t>M</a:t>
                      </a:r>
                      <a:endParaRPr lang="en-US" sz="2000" dirty="0">
                        <a:effectLst/>
                        <a:latin typeface="inherit"/>
                      </a:endParaRPr>
                    </a:p>
                  </a:txBody>
                  <a:tcPr marL="60960" marR="60960" marT="30480" marB="30480" anchor="ctr"/>
                </a:tc>
                <a:tc>
                  <a:txBody>
                    <a:bodyPr/>
                    <a:lstStyle/>
                    <a:p>
                      <a:pPr algn="ctr" fontAlgn="ctr"/>
                      <a:r>
                        <a:rPr lang="en-US" sz="2000" dirty="0">
                          <a:effectLst/>
                        </a:rPr>
                        <a:t>0</a:t>
                      </a:r>
                      <a:endParaRPr lang="en-US" sz="2000" dirty="0">
                        <a:effectLst/>
                        <a:latin typeface="inherit"/>
                      </a:endParaRPr>
                    </a:p>
                  </a:txBody>
                  <a:tcPr marL="60960" marR="60960" marT="30480" marB="30480" anchor="ctr"/>
                </a:tc>
                <a:extLst>
                  <a:ext uri="{0D108BD9-81ED-4DB2-BD59-A6C34878D82A}">
                    <a16:rowId xmlns:a16="http://schemas.microsoft.com/office/drawing/2014/main" val="10001"/>
                  </a:ext>
                </a:extLst>
              </a:tr>
              <a:tr h="379419">
                <a:tc>
                  <a:txBody>
                    <a:bodyPr/>
                    <a:lstStyle/>
                    <a:p>
                      <a:pPr algn="ctr" fontAlgn="ctr"/>
                      <a:r>
                        <a:rPr lang="en-US" sz="2000" dirty="0">
                          <a:effectLst/>
                        </a:rPr>
                        <a:t>1</a:t>
                      </a:r>
                      <a:endParaRPr lang="en-US" sz="2000" b="0" dirty="0">
                        <a:effectLst/>
                        <a:latin typeface="inherit"/>
                      </a:endParaRPr>
                    </a:p>
                  </a:txBody>
                  <a:tcPr marL="60960" marR="60960" marT="30480" marB="30480" anchor="ctr"/>
                </a:tc>
                <a:tc>
                  <a:txBody>
                    <a:bodyPr/>
                    <a:lstStyle/>
                    <a:p>
                      <a:pPr algn="ctr" fontAlgn="ctr"/>
                      <a:r>
                        <a:rPr lang="en-US" sz="2000" dirty="0">
                          <a:effectLst/>
                        </a:rPr>
                        <a:t>8</a:t>
                      </a:r>
                      <a:endParaRPr lang="en-US" sz="2000" dirty="0">
                        <a:effectLst/>
                        <a:latin typeface="inherit"/>
                      </a:endParaRPr>
                    </a:p>
                  </a:txBody>
                  <a:tcPr marL="60960" marR="60960" marT="30480" marB="30480" anchor="ctr"/>
                </a:tc>
                <a:tc>
                  <a:txBody>
                    <a:bodyPr/>
                    <a:lstStyle/>
                    <a:p>
                      <a:pPr algn="ctr" fontAlgn="ctr"/>
                      <a:r>
                        <a:rPr lang="en-US" sz="2000" dirty="0">
                          <a:effectLst/>
                        </a:rPr>
                        <a:t>F</a:t>
                      </a:r>
                      <a:endParaRPr lang="en-US" sz="2000" dirty="0">
                        <a:effectLst/>
                        <a:latin typeface="inherit"/>
                      </a:endParaRPr>
                    </a:p>
                  </a:txBody>
                  <a:tcPr marL="60960" marR="60960" marT="30480" marB="30480" anchor="ctr"/>
                </a:tc>
                <a:tc>
                  <a:txBody>
                    <a:bodyPr/>
                    <a:lstStyle/>
                    <a:p>
                      <a:pPr algn="ctr" fontAlgn="ctr"/>
                      <a:r>
                        <a:rPr lang="en-US" sz="2000" dirty="0">
                          <a:effectLst/>
                        </a:rPr>
                        <a:t>1</a:t>
                      </a:r>
                      <a:endParaRPr lang="en-US" sz="2000" dirty="0">
                        <a:effectLst/>
                        <a:latin typeface="inherit"/>
                      </a:endParaRPr>
                    </a:p>
                  </a:txBody>
                  <a:tcPr marL="60960" marR="60960" marT="30480" marB="30480" anchor="ctr"/>
                </a:tc>
                <a:extLst>
                  <a:ext uri="{0D108BD9-81ED-4DB2-BD59-A6C34878D82A}">
                    <a16:rowId xmlns:a16="http://schemas.microsoft.com/office/drawing/2014/main" val="10002"/>
                  </a:ext>
                </a:extLst>
              </a:tr>
              <a:tr h="379419">
                <a:tc>
                  <a:txBody>
                    <a:bodyPr/>
                    <a:lstStyle/>
                    <a:p>
                      <a:pPr algn="ctr" fontAlgn="ctr"/>
                      <a:r>
                        <a:rPr lang="en-US" sz="2000" dirty="0">
                          <a:effectLst/>
                        </a:rPr>
                        <a:t>2</a:t>
                      </a:r>
                      <a:endParaRPr lang="en-US" sz="2000" b="0" dirty="0">
                        <a:effectLst/>
                        <a:latin typeface="inherit"/>
                      </a:endParaRPr>
                    </a:p>
                  </a:txBody>
                  <a:tcPr marL="60960" marR="60960" marT="30480" marB="30480" anchor="ctr"/>
                </a:tc>
                <a:tc>
                  <a:txBody>
                    <a:bodyPr/>
                    <a:lstStyle/>
                    <a:p>
                      <a:pPr algn="ctr" fontAlgn="ctr"/>
                      <a:r>
                        <a:rPr lang="en-US" sz="2000">
                          <a:effectLst/>
                        </a:rPr>
                        <a:t>12</a:t>
                      </a:r>
                      <a:endParaRPr lang="en-US" sz="2000">
                        <a:effectLst/>
                        <a:latin typeface="inherit"/>
                      </a:endParaRPr>
                    </a:p>
                  </a:txBody>
                  <a:tcPr marL="60960" marR="60960" marT="30480" marB="30480" anchor="ctr"/>
                </a:tc>
                <a:tc>
                  <a:txBody>
                    <a:bodyPr/>
                    <a:lstStyle/>
                    <a:p>
                      <a:pPr algn="ctr" fontAlgn="ctr"/>
                      <a:r>
                        <a:rPr lang="en-US" sz="2000" dirty="0">
                          <a:effectLst/>
                        </a:rPr>
                        <a:t>M</a:t>
                      </a:r>
                      <a:endParaRPr lang="en-US" sz="2000" dirty="0">
                        <a:effectLst/>
                        <a:latin typeface="inherit"/>
                      </a:endParaRPr>
                    </a:p>
                  </a:txBody>
                  <a:tcPr marL="60960" marR="60960" marT="30480" marB="30480" anchor="ctr"/>
                </a:tc>
                <a:tc>
                  <a:txBody>
                    <a:bodyPr/>
                    <a:lstStyle/>
                    <a:p>
                      <a:pPr algn="ctr" fontAlgn="ctr"/>
                      <a:r>
                        <a:rPr lang="en-US" sz="2000" dirty="0">
                          <a:effectLst/>
                        </a:rPr>
                        <a:t>1</a:t>
                      </a:r>
                      <a:endParaRPr lang="en-US" sz="2000" dirty="0">
                        <a:effectLst/>
                        <a:latin typeface="inherit"/>
                      </a:endParaRPr>
                    </a:p>
                  </a:txBody>
                  <a:tcPr marL="60960" marR="60960" marT="30480" marB="30480" anchor="ctr"/>
                </a:tc>
                <a:extLst>
                  <a:ext uri="{0D108BD9-81ED-4DB2-BD59-A6C34878D82A}">
                    <a16:rowId xmlns:a16="http://schemas.microsoft.com/office/drawing/2014/main" val="10003"/>
                  </a:ext>
                </a:extLst>
              </a:tr>
              <a:tr h="379419">
                <a:tc>
                  <a:txBody>
                    <a:bodyPr/>
                    <a:lstStyle/>
                    <a:p>
                      <a:pPr algn="ctr" fontAlgn="ctr"/>
                      <a:r>
                        <a:rPr lang="en-US" sz="2000" dirty="0">
                          <a:effectLst/>
                        </a:rPr>
                        <a:t>3</a:t>
                      </a:r>
                      <a:endParaRPr lang="en-US" sz="2000" b="0" dirty="0">
                        <a:effectLst/>
                        <a:latin typeface="inherit"/>
                      </a:endParaRPr>
                    </a:p>
                  </a:txBody>
                  <a:tcPr marL="60960" marR="60960" marT="30480" marB="30480" anchor="ctr"/>
                </a:tc>
                <a:tc>
                  <a:txBody>
                    <a:bodyPr/>
                    <a:lstStyle/>
                    <a:p>
                      <a:pPr algn="ctr" fontAlgn="ctr"/>
                      <a:r>
                        <a:rPr lang="en-US" sz="2000">
                          <a:effectLst/>
                        </a:rPr>
                        <a:t>18</a:t>
                      </a:r>
                      <a:endParaRPr lang="en-US" sz="2000">
                        <a:effectLst/>
                        <a:latin typeface="inherit"/>
                      </a:endParaRPr>
                    </a:p>
                  </a:txBody>
                  <a:tcPr marL="60960" marR="60960" marT="30480" marB="30480" anchor="ctr"/>
                </a:tc>
                <a:tc>
                  <a:txBody>
                    <a:bodyPr/>
                    <a:lstStyle/>
                    <a:p>
                      <a:pPr algn="ctr" fontAlgn="ctr"/>
                      <a:r>
                        <a:rPr lang="en-US" sz="2000" dirty="0">
                          <a:effectLst/>
                        </a:rPr>
                        <a:t>F</a:t>
                      </a:r>
                      <a:endParaRPr lang="en-US" sz="2000" dirty="0">
                        <a:effectLst/>
                        <a:latin typeface="inherit"/>
                      </a:endParaRPr>
                    </a:p>
                  </a:txBody>
                  <a:tcPr marL="60960" marR="60960" marT="30480" marB="30480" anchor="ctr"/>
                </a:tc>
                <a:tc>
                  <a:txBody>
                    <a:bodyPr/>
                    <a:lstStyle/>
                    <a:p>
                      <a:pPr algn="ctr" fontAlgn="ctr"/>
                      <a:r>
                        <a:rPr lang="en-US" sz="2000" dirty="0">
                          <a:effectLst/>
                        </a:rPr>
                        <a:t>0</a:t>
                      </a:r>
                      <a:endParaRPr lang="en-US" sz="2000" dirty="0">
                        <a:effectLst/>
                        <a:latin typeface="inherit"/>
                      </a:endParaRPr>
                    </a:p>
                  </a:txBody>
                  <a:tcPr marL="60960" marR="60960" marT="30480" marB="30480" anchor="ct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508801637"/>
                  </p:ext>
                </p:extLst>
              </p:nvPr>
            </p:nvGraphicFramePr>
            <p:xfrm>
              <a:off x="8534400" y="4495800"/>
              <a:ext cx="1828800" cy="19812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tblGrid>
                  <a:tr h="396240">
                    <a:tc>
                      <a:txBody>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𝒀</m:t>
                                    </m:r>
                                  </m:e>
                                </m:acc>
                                <m:r>
                                  <a:rPr lang="en-US" b="1" i="1" smtClean="0">
                                    <a:latin typeface="Cambria Math" panose="02040503050406030204" pitchFamily="18" charset="0"/>
                                  </a:rPr>
                                  <m:t>=</m:t>
                                </m:r>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𝑭</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0000"/>
                      </a:ext>
                    </a:extLst>
                  </a:tr>
                  <a:tr h="396240">
                    <a:tc>
                      <a:txBody>
                        <a:bodyPr/>
                        <a:lstStyle/>
                        <a:p>
                          <a:pPr algn="ctr"/>
                          <a:r>
                            <a:rPr lang="en-US" dirty="0"/>
                            <a:t>-0.5</a:t>
                          </a:r>
                        </a:p>
                      </a:txBody>
                      <a:tcPr/>
                    </a:tc>
                    <a:extLst>
                      <a:ext uri="{0D108BD9-81ED-4DB2-BD59-A6C34878D82A}">
                        <a16:rowId xmlns:a16="http://schemas.microsoft.com/office/drawing/2014/main" val="10001"/>
                      </a:ext>
                    </a:extLst>
                  </a:tr>
                  <a:tr h="396240">
                    <a:tc>
                      <a:txBody>
                        <a:bodyPr/>
                        <a:lstStyle/>
                        <a:p>
                          <a:pPr algn="ctr"/>
                          <a:r>
                            <a:rPr lang="en-US" dirty="0"/>
                            <a:t>0.5</a:t>
                          </a:r>
                        </a:p>
                      </a:txBody>
                      <a:tcPr/>
                    </a:tc>
                    <a:extLst>
                      <a:ext uri="{0D108BD9-81ED-4DB2-BD59-A6C34878D82A}">
                        <a16:rowId xmlns:a16="http://schemas.microsoft.com/office/drawing/2014/main" val="10002"/>
                      </a:ext>
                    </a:extLst>
                  </a:tr>
                  <a:tr h="396240">
                    <a:tc>
                      <a:txBody>
                        <a:bodyPr/>
                        <a:lstStyle/>
                        <a:p>
                          <a:pPr algn="ctr"/>
                          <a:r>
                            <a:rPr lang="en-US" dirty="0"/>
                            <a:t>0.5</a:t>
                          </a:r>
                        </a:p>
                      </a:txBody>
                      <a:tcPr/>
                    </a:tc>
                    <a:extLst>
                      <a:ext uri="{0D108BD9-81ED-4DB2-BD59-A6C34878D82A}">
                        <a16:rowId xmlns:a16="http://schemas.microsoft.com/office/drawing/2014/main" val="10003"/>
                      </a:ext>
                    </a:extLst>
                  </a:tr>
                  <a:tr h="396240">
                    <a:tc>
                      <a:txBody>
                        <a:bodyPr/>
                        <a:lstStyle/>
                        <a:p>
                          <a:pPr algn="ctr"/>
                          <a:r>
                            <a:rPr lang="en-US" dirty="0"/>
                            <a:t>-0.5</a:t>
                          </a: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508801637"/>
                  </p:ext>
                </p:extLst>
              </p:nvPr>
            </p:nvGraphicFramePr>
            <p:xfrm>
              <a:off x="8534400" y="4495800"/>
              <a:ext cx="1828800" cy="1981200"/>
            </p:xfrm>
            <a:graphic>
              <a:graphicData uri="http://schemas.openxmlformats.org/drawingml/2006/table">
                <a:tbl>
                  <a:tblPr firstRow="1" bandRow="1">
                    <a:tableStyleId>{5C22544A-7EE6-4342-B048-85BDC9FD1C3A}</a:tableStyleId>
                  </a:tblPr>
                  <a:tblGrid>
                    <a:gridCol w="1828800"/>
                  </a:tblGrid>
                  <a:tr h="396240">
                    <a:tc>
                      <a:txBody>
                        <a:bodyPr/>
                        <a:lstStyle/>
                        <a:p>
                          <a:endParaRPr lang="en-US"/>
                        </a:p>
                      </a:txBody>
                      <a:tcPr>
                        <a:blipFill rotWithShape="0">
                          <a:blip r:embed="rId3"/>
                          <a:stretch>
                            <a:fillRect l="-667" t="-1538" r="-1667" b="-416923"/>
                          </a:stretch>
                        </a:blipFill>
                      </a:tcPr>
                    </a:tc>
                  </a:tr>
                  <a:tr h="396240">
                    <a:tc>
                      <a:txBody>
                        <a:bodyPr/>
                        <a:lstStyle/>
                        <a:p>
                          <a:pPr algn="ctr"/>
                          <a:r>
                            <a:rPr lang="en-US" dirty="0" smtClean="0"/>
                            <a:t>-0.5</a:t>
                          </a:r>
                          <a:endParaRPr lang="en-US" dirty="0"/>
                        </a:p>
                      </a:txBody>
                      <a:tcPr/>
                    </a:tc>
                  </a:tr>
                  <a:tr h="396240">
                    <a:tc>
                      <a:txBody>
                        <a:bodyPr/>
                        <a:lstStyle/>
                        <a:p>
                          <a:pPr algn="ctr"/>
                          <a:r>
                            <a:rPr lang="en-US" dirty="0" smtClean="0"/>
                            <a:t>0.5</a:t>
                          </a:r>
                          <a:endParaRPr lang="en-US" dirty="0"/>
                        </a:p>
                      </a:txBody>
                      <a:tcPr/>
                    </a:tc>
                  </a:tr>
                  <a:tr h="396240">
                    <a:tc>
                      <a:txBody>
                        <a:bodyPr/>
                        <a:lstStyle/>
                        <a:p>
                          <a:pPr algn="ctr"/>
                          <a:r>
                            <a:rPr lang="en-US" dirty="0" smtClean="0"/>
                            <a:t>0.5</a:t>
                          </a:r>
                          <a:endParaRPr lang="en-US" dirty="0"/>
                        </a:p>
                      </a:txBody>
                      <a:tcPr/>
                    </a:tc>
                  </a:tr>
                  <a:tr h="396240">
                    <a:tc>
                      <a:txBody>
                        <a:bodyPr/>
                        <a:lstStyle/>
                        <a:p>
                          <a:pPr algn="ctr"/>
                          <a:r>
                            <a:rPr lang="en-US" dirty="0" smtClean="0"/>
                            <a:t>-0.5</a:t>
                          </a:r>
                          <a:endParaRPr lang="en-US" dirty="0"/>
                        </a:p>
                      </a:txBody>
                      <a:tcPr/>
                    </a:tc>
                  </a:tr>
                </a:tbl>
              </a:graphicData>
            </a:graphic>
          </p:graphicFrame>
        </mc:Fallback>
      </mc:AlternateContent>
      <p:graphicFrame>
        <p:nvGraphicFramePr>
          <p:cNvPr id="9" name="Table 8"/>
          <p:cNvGraphicFramePr>
            <a:graphicFrameLocks noGrp="1"/>
          </p:cNvGraphicFramePr>
          <p:nvPr>
            <p:extLst>
              <p:ext uri="{D42A27DB-BD31-4B8C-83A1-F6EECF244321}">
                <p14:modId xmlns:p14="http://schemas.microsoft.com/office/powerpoint/2010/main" val="586138652"/>
              </p:ext>
            </p:extLst>
          </p:nvPr>
        </p:nvGraphicFramePr>
        <p:xfrm>
          <a:off x="10287000" y="4495800"/>
          <a:ext cx="1752600" cy="19812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tblGrid>
              <a:tr h="396240">
                <a:tc>
                  <a:txBody>
                    <a:bodyPr/>
                    <a:lstStyle/>
                    <a:p>
                      <a:r>
                        <a:rPr lang="en-US" b="1" dirty="0"/>
                        <a:t>h0(x) =log(odds)</a:t>
                      </a:r>
                      <a:endParaRPr lang="en-US" dirty="0"/>
                    </a:p>
                  </a:txBody>
                  <a:tcPr/>
                </a:tc>
                <a:extLst>
                  <a:ext uri="{0D108BD9-81ED-4DB2-BD59-A6C34878D82A}">
                    <a16:rowId xmlns:a16="http://schemas.microsoft.com/office/drawing/2014/main" val="10000"/>
                  </a:ext>
                </a:extLst>
              </a:tr>
              <a:tr h="396240">
                <a:tc>
                  <a:txBody>
                    <a:bodyPr/>
                    <a:lstStyle/>
                    <a:p>
                      <a:pPr algn="ctr"/>
                      <a:r>
                        <a:rPr lang="en-US" dirty="0"/>
                        <a:t>0</a:t>
                      </a:r>
                    </a:p>
                  </a:txBody>
                  <a:tcPr/>
                </a:tc>
                <a:extLst>
                  <a:ext uri="{0D108BD9-81ED-4DB2-BD59-A6C34878D82A}">
                    <a16:rowId xmlns:a16="http://schemas.microsoft.com/office/drawing/2014/main" val="10001"/>
                  </a:ext>
                </a:extLst>
              </a:tr>
              <a:tr h="396240">
                <a:tc>
                  <a:txBody>
                    <a:bodyPr/>
                    <a:lstStyle/>
                    <a:p>
                      <a:pPr algn="ctr"/>
                      <a:r>
                        <a:rPr lang="en-US" dirty="0"/>
                        <a:t>0</a:t>
                      </a:r>
                    </a:p>
                  </a:txBody>
                  <a:tcPr/>
                </a:tc>
                <a:extLst>
                  <a:ext uri="{0D108BD9-81ED-4DB2-BD59-A6C34878D82A}">
                    <a16:rowId xmlns:a16="http://schemas.microsoft.com/office/drawing/2014/main" val="10002"/>
                  </a:ext>
                </a:extLst>
              </a:tr>
              <a:tr h="396240">
                <a:tc>
                  <a:txBody>
                    <a:bodyPr/>
                    <a:lstStyle/>
                    <a:p>
                      <a:pPr algn="ctr"/>
                      <a:r>
                        <a:rPr lang="en-US" dirty="0"/>
                        <a:t>0</a:t>
                      </a:r>
                    </a:p>
                  </a:txBody>
                  <a:tcPr/>
                </a:tc>
                <a:extLst>
                  <a:ext uri="{0D108BD9-81ED-4DB2-BD59-A6C34878D82A}">
                    <a16:rowId xmlns:a16="http://schemas.microsoft.com/office/drawing/2014/main" val="10003"/>
                  </a:ext>
                </a:extLst>
              </a:tr>
              <a:tr h="396240">
                <a:tc>
                  <a:txBody>
                    <a:bodyPr/>
                    <a:lstStyle/>
                    <a:p>
                      <a:pPr algn="ctr"/>
                      <a:r>
                        <a:rPr lang="en-US" dirty="0"/>
                        <a:t>0</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753600" y="457200"/>
            <a:ext cx="2253522" cy="838200"/>
          </a:xfrm>
          <a:prstGeom prst="rect">
            <a:avLst/>
          </a:prstGeom>
        </p:spPr>
      </p:pic>
    </p:spTree>
    <p:extLst>
      <p:ext uri="{BB962C8B-B14F-4D97-AF65-F5344CB8AC3E}">
        <p14:creationId xmlns:p14="http://schemas.microsoft.com/office/powerpoint/2010/main" val="4162058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33214" y="2940184"/>
            <a:ext cx="5686586" cy="3308216"/>
          </a:xfrm>
        </p:spPr>
        <p:txBody>
          <a:bodyPr>
            <a:normAutofit/>
          </a:bodyPr>
          <a:lstStyle/>
          <a:p>
            <a:pPr marL="0" indent="0" fontAlgn="base">
              <a:buNone/>
            </a:pPr>
            <a:r>
              <a:rPr lang="en-US" b="1" dirty="0"/>
              <a:t>Step 4. </a:t>
            </a:r>
          </a:p>
          <a:p>
            <a:pPr fontAlgn="base"/>
            <a:r>
              <a:rPr lang="en-US" dirty="0"/>
              <a:t>Repeat step 2 and Step 3 until required number of models are build.</a:t>
            </a:r>
            <a:endParaRPr lang="en-US" u="sng" dirty="0"/>
          </a:p>
          <a:p>
            <a:pPr fontAlgn="base"/>
            <a:r>
              <a:rPr lang="en-US" dirty="0"/>
              <a:t>Here we have </a:t>
            </a:r>
            <a:r>
              <a:rPr lang="en-US" dirty="0" err="1"/>
              <a:t>n_estimators</a:t>
            </a:r>
            <a:r>
              <a:rPr lang="en-US" dirty="0"/>
              <a:t> = 2. So we stop here with the tree.</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304800" y="485776"/>
            <a:ext cx="11226518" cy="2257424"/>
          </a:xfrm>
          <a:prstGeom prst="rect">
            <a:avLst/>
          </a:prstGeom>
        </p:spPr>
      </p:pic>
      <p:pic>
        <p:nvPicPr>
          <p:cNvPr id="9" name="Picture 8"/>
          <p:cNvPicPr>
            <a:picLocks noChangeAspect="1"/>
          </p:cNvPicPr>
          <p:nvPr/>
        </p:nvPicPr>
        <p:blipFill>
          <a:blip r:embed="rId5"/>
          <a:stretch>
            <a:fillRect/>
          </a:stretch>
        </p:blipFill>
        <p:spPr>
          <a:xfrm>
            <a:off x="6053847" y="2667000"/>
            <a:ext cx="5563284" cy="4114800"/>
          </a:xfrm>
          <a:prstGeom prst="rect">
            <a:avLst/>
          </a:prstGeom>
        </p:spPr>
      </p:pic>
    </p:spTree>
    <p:extLst>
      <p:ext uri="{BB962C8B-B14F-4D97-AF65-F5344CB8AC3E}">
        <p14:creationId xmlns:p14="http://schemas.microsoft.com/office/powerpoint/2010/main" val="52518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t>45</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p:txBody>
          <a:bodyPr/>
          <a:lstStyle/>
          <a:p>
            <a:pPr marL="0" lvl="0" indent="0">
              <a:buNone/>
            </a:pPr>
            <a:r>
              <a:rPr lang="en-US" b="1" dirty="0">
                <a:solidFill>
                  <a:srgbClr val="273239"/>
                </a:solidFill>
              </a:rPr>
              <a:t>Step 5:</a:t>
            </a:r>
            <a:r>
              <a:rPr lang="en-US" dirty="0">
                <a:solidFill>
                  <a:srgbClr val="273239"/>
                </a:solidFill>
              </a:rPr>
              <a:t> Calculate output value for the remaining leaves</a:t>
            </a:r>
          </a:p>
          <a:p>
            <a:pPr marL="0" indent="0">
              <a:buNone/>
            </a:pPr>
            <a:endParaRPr lang="en-US" b="1" dirty="0">
              <a:solidFill>
                <a:srgbClr val="273239"/>
              </a:solidFill>
            </a:endParaRPr>
          </a:p>
          <a:p>
            <a:pPr marL="0" lvl="0" indent="0">
              <a:buNone/>
            </a:pPr>
            <a:r>
              <a:rPr lang="en-US" dirty="0"/>
              <a:t>Output value =</a:t>
            </a:r>
          </a:p>
          <a:p>
            <a:pPr marL="0" indent="0">
              <a:buNone/>
            </a:pPr>
            <a:endParaRPr lang="en-US" b="1" dirty="0">
              <a:solidFill>
                <a:srgbClr val="273239"/>
              </a:solidFill>
            </a:endParaRPr>
          </a:p>
          <a:p>
            <a:pPr marL="0" indent="0">
              <a:buNone/>
            </a:pPr>
            <a:r>
              <a:rPr lang="en-US" b="1" dirty="0">
                <a:solidFill>
                  <a:srgbClr val="273239"/>
                </a:solidFill>
              </a:rPr>
              <a:t>Step 6:</a:t>
            </a:r>
            <a:r>
              <a:rPr lang="en-US" dirty="0">
                <a:solidFill>
                  <a:srgbClr val="273239"/>
                </a:solidFill>
              </a:rPr>
              <a:t> </a:t>
            </a:r>
            <a:r>
              <a:rPr lang="en-US" sz="2200" dirty="0"/>
              <a:t>Calculate new predictions using output values</a:t>
            </a:r>
          </a:p>
          <a:p>
            <a:pPr marL="0" lvl="1" indent="0">
              <a:buNone/>
            </a:pPr>
            <a:r>
              <a:rPr lang="en-US" sz="2200" dirty="0"/>
              <a:t>New Prediction = First Prediction + (Learning Rate)* output values</a:t>
            </a:r>
          </a:p>
          <a:p>
            <a:pPr marL="0" lvl="1" indent="0">
              <a:buNone/>
            </a:pPr>
            <a:r>
              <a:rPr lang="en-US" b="1" dirty="0">
                <a:solidFill>
                  <a:srgbClr val="273239"/>
                </a:solidFill>
              </a:rPr>
              <a:t>Step 7:</a:t>
            </a:r>
            <a:r>
              <a:rPr lang="en-US" dirty="0">
                <a:solidFill>
                  <a:srgbClr val="273239"/>
                </a:solidFill>
              </a:rPr>
              <a:t> Calculate new residual using </a:t>
            </a:r>
            <a:r>
              <a:rPr lang="en-US" dirty="0"/>
              <a:t>new Prediction</a:t>
            </a:r>
          </a:p>
          <a:p>
            <a:pPr marL="0" lvl="1" indent="0">
              <a:buNone/>
            </a:pPr>
            <a:r>
              <a:rPr lang="en-US" dirty="0"/>
              <a:t> </a:t>
            </a:r>
            <a:r>
              <a:rPr lang="en-US" b="1" dirty="0">
                <a:solidFill>
                  <a:srgbClr val="273239"/>
                </a:solidFill>
              </a:rPr>
              <a:t>Step 8: </a:t>
            </a:r>
            <a:r>
              <a:rPr lang="en-US" dirty="0">
                <a:solidFill>
                  <a:srgbClr val="273239"/>
                </a:solidFill>
              </a:rPr>
              <a:t>Repeat steps 2 through 7</a:t>
            </a:r>
          </a:p>
          <a:p>
            <a:pPr marL="1200150" lvl="3" indent="-342900"/>
            <a:r>
              <a:rPr lang="en-US" dirty="0">
                <a:solidFill>
                  <a:srgbClr val="273239"/>
                </a:solidFill>
              </a:rPr>
              <a:t>The residuals continue to decrease and the predicted y gets closer to the actual y</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590800" y="2133600"/>
            <a:ext cx="2458307" cy="882756"/>
          </a:xfrm>
          <a:prstGeom prst="rect">
            <a:avLst/>
          </a:prstGeom>
        </p:spPr>
      </p:pic>
    </p:spTree>
    <p:extLst>
      <p:ext uri="{BB962C8B-B14F-4D97-AF65-F5344CB8AC3E}">
        <p14:creationId xmlns:p14="http://schemas.microsoft.com/office/powerpoint/2010/main" val="869852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277568" y="1401136"/>
            <a:ext cx="9238032" cy="5515230"/>
            <a:chOff x="1277568" y="1401136"/>
            <a:chExt cx="9238032" cy="5515230"/>
          </a:xfrm>
        </p:grpSpPr>
        <p:grpSp>
          <p:nvGrpSpPr>
            <p:cNvPr id="4" name="Group 3"/>
            <p:cNvGrpSpPr/>
            <p:nvPr/>
          </p:nvGrpSpPr>
          <p:grpSpPr>
            <a:xfrm>
              <a:off x="1600200" y="1401136"/>
              <a:ext cx="8915400" cy="5515230"/>
              <a:chOff x="1600200" y="1401136"/>
              <a:chExt cx="8915400" cy="551523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1600200" y="1401136"/>
                <a:ext cx="8610600" cy="5515230"/>
              </a:xfrm>
              <a:prstGeom prst="rect">
                <a:avLst/>
              </a:prstGeom>
            </p:spPr>
          </p:pic>
          <p:sp>
            <p:nvSpPr>
              <p:cNvPr id="2" name="TextBox 1"/>
              <p:cNvSpPr txBox="1"/>
              <p:nvPr/>
            </p:nvSpPr>
            <p:spPr>
              <a:xfrm>
                <a:off x="9786026" y="1770434"/>
                <a:ext cx="729574" cy="906294"/>
              </a:xfrm>
              <a:prstGeom prst="rect">
                <a:avLst/>
              </a:prstGeom>
              <a:solidFill>
                <a:schemeClr val="bg1"/>
              </a:solidFill>
            </p:spPr>
            <p:txBody>
              <a:bodyPr wrap="square" rtlCol="0">
                <a:spAutoFit/>
              </a:bodyPr>
              <a:lstStyle/>
              <a:p>
                <a:endParaRPr lang="en-US" dirty="0"/>
              </a:p>
            </p:txBody>
          </p:sp>
        </p:grpSp>
        <p:sp>
          <p:nvSpPr>
            <p:cNvPr id="6" name="TextBox 5"/>
            <p:cNvSpPr txBox="1"/>
            <p:nvPr/>
          </p:nvSpPr>
          <p:spPr>
            <a:xfrm>
              <a:off x="1277568" y="2057400"/>
              <a:ext cx="914400" cy="1524000"/>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1828800" y="1905000"/>
              <a:ext cx="685800" cy="510381"/>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2001468" y="3110235"/>
              <a:ext cx="685800" cy="510381"/>
            </a:xfrm>
            <a:prstGeom prst="rect">
              <a:avLst/>
            </a:prstGeom>
            <a:solidFill>
              <a:schemeClr val="bg1"/>
            </a:solidFill>
          </p:spPr>
          <p:txBody>
            <a:bodyPr wrap="square" rtlCol="0">
              <a:spAutoFit/>
            </a:bodyPr>
            <a:lstStyle/>
            <a:p>
              <a:endParaRPr lang="en-US" dirty="0"/>
            </a:p>
          </p:txBody>
        </p:sp>
      </p:grpSp>
      <p:sp>
        <p:nvSpPr>
          <p:cNvPr id="3" name="Content Placeholder 2"/>
          <p:cNvSpPr>
            <a:spLocks noGrp="1"/>
          </p:cNvSpPr>
          <p:nvPr>
            <p:ph idx="1"/>
          </p:nvPr>
        </p:nvSpPr>
        <p:spPr>
          <a:xfrm>
            <a:off x="609600" y="152400"/>
            <a:ext cx="10972800" cy="4525963"/>
          </a:xfrm>
        </p:spPr>
        <p:txBody>
          <a:bodyPr/>
          <a:lstStyle/>
          <a:p>
            <a:r>
              <a:rPr lang="en-US" dirty="0"/>
              <a:t>What XG Boost tries to do?</a:t>
            </a:r>
          </a:p>
          <a:p>
            <a:r>
              <a:rPr lang="en-US" dirty="0"/>
              <a:t>It tries to attack gradient directly</a:t>
            </a:r>
          </a:p>
          <a:p>
            <a:r>
              <a:rPr lang="en-US" dirty="0"/>
              <a:t>Gradient- direction of the error</a:t>
            </a:r>
          </a:p>
          <a:p>
            <a:r>
              <a:rPr lang="en-US" dirty="0"/>
              <a:t>Error-Differences between target and predicted value</a:t>
            </a:r>
          </a:p>
        </p:txBody>
      </p:sp>
    </p:spTree>
    <p:extLst>
      <p:ext uri="{BB962C8B-B14F-4D97-AF65-F5344CB8AC3E}">
        <p14:creationId xmlns:p14="http://schemas.microsoft.com/office/powerpoint/2010/main" val="2140275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p:txBody>
          <a:bodyPr/>
          <a:lstStyle/>
          <a:p>
            <a:pPr fontAlgn="base"/>
            <a:r>
              <a:rPr lang="en-US" dirty="0"/>
              <a:t>The loss function is also responsible for analyzing the complexity of the model, and if the model becomes more complex there becomes a need to penalize it and this can be done using Regularization. It penalizes more complex models through both LASSO (L1) and Ridge (L2) regularization to prevent </a:t>
            </a:r>
            <a:r>
              <a:rPr lang="en-US" dirty="0" err="1"/>
              <a:t>overfitting</a:t>
            </a:r>
            <a:r>
              <a:rPr lang="en-US" dirty="0"/>
              <a:t>. The ultimate goal is to find simple and accurate models. </a:t>
            </a:r>
            <a:r>
              <a:rPr lang="en-US" b="1" dirty="0"/>
              <a:t>Regularization parameters are as follows:</a:t>
            </a:r>
            <a:endParaRPr lang="en-US" dirty="0"/>
          </a:p>
          <a:p>
            <a:pPr fontAlgn="base"/>
            <a:r>
              <a:rPr lang="en-US" b="1" dirty="0"/>
              <a:t>gamma:</a:t>
            </a:r>
            <a:r>
              <a:rPr lang="en-US" dirty="0"/>
              <a:t> minimum reduction of loss allowed for a split to occur. Higher the gamma, fewer the splits.</a:t>
            </a:r>
            <a:br>
              <a:rPr lang="en-US" dirty="0"/>
            </a:br>
            <a:r>
              <a:rPr lang="en-US" b="1" dirty="0"/>
              <a:t>alpha</a:t>
            </a:r>
            <a:r>
              <a:rPr lang="en-US" dirty="0"/>
              <a:t>: L1 regularization on leaf weights, larger the value, more will be the regularization, which causes many leaf weights in the base learner to go to 0.</a:t>
            </a:r>
          </a:p>
          <a:p>
            <a:pPr fontAlgn="base"/>
            <a:r>
              <a:rPr lang="en-US" b="1" dirty="0"/>
              <a:t>lambda</a:t>
            </a:r>
            <a:r>
              <a:rPr lang="en-US" dirty="0"/>
              <a:t>: L2 regularization on leaf weights, this is smoother than L1 and causes leaf weights to smoothly decrease, unlike L1, which enforces strong constraints on leaf weights.</a:t>
            </a:r>
          </a:p>
        </p:txBody>
      </p:sp>
    </p:spTree>
    <p:extLst>
      <p:ext uri="{BB962C8B-B14F-4D97-AF65-F5344CB8AC3E}">
        <p14:creationId xmlns:p14="http://schemas.microsoft.com/office/powerpoint/2010/main" val="6273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a:xfrm>
            <a:off x="609600" y="990600"/>
            <a:ext cx="10972800" cy="4525963"/>
          </a:xfrm>
        </p:spPr>
        <p:txBody>
          <a:bodyPr>
            <a:noAutofit/>
          </a:bodyPr>
          <a:lstStyle/>
          <a:p>
            <a:pPr marL="0" lvl="0" indent="0" eaLnBrk="0" fontAlgn="base" hangingPunct="0">
              <a:spcBef>
                <a:spcPct val="0"/>
              </a:spcBef>
              <a:spcAft>
                <a:spcPct val="0"/>
              </a:spcAft>
              <a:buNone/>
            </a:pPr>
            <a:r>
              <a:rPr lang="en-US" b="1" dirty="0">
                <a:solidFill>
                  <a:srgbClr val="273239"/>
                </a:solidFill>
              </a:rPr>
              <a:t>Note: </a:t>
            </a:r>
            <a:r>
              <a:rPr lang="en-US" dirty="0">
                <a:solidFill>
                  <a:srgbClr val="273239"/>
                </a:solidFill>
              </a:rPr>
              <a:t>If the value of lambda is greater than 0, it results in more pruning by shrinking the similarity scores and it results in smaller output values for the leaves. Let’s see a part of mathematics involved in finding the suitable output value to minimize the loss function For classification and regression, </a:t>
            </a:r>
            <a:r>
              <a:rPr lang="en-US" dirty="0" err="1">
                <a:solidFill>
                  <a:srgbClr val="273239"/>
                </a:solidFill>
              </a:rPr>
              <a:t>XGBoost</a:t>
            </a:r>
            <a:r>
              <a:rPr lang="en-US" dirty="0">
                <a:solidFill>
                  <a:srgbClr val="273239"/>
                </a:solidFill>
              </a:rPr>
              <a:t> starts with an initial prediction usually 0.5, as shown in the below diagram.</a:t>
            </a:r>
            <a:endParaRPr lang="en-US" dirty="0"/>
          </a:p>
          <a:p>
            <a:pPr marL="0" lvl="0" indent="0" eaLnBrk="0" fontAlgn="base" hangingPunct="0">
              <a:spcBef>
                <a:spcPct val="0"/>
              </a:spcBef>
              <a:spcAft>
                <a:spcPct val="0"/>
              </a:spcAft>
              <a:buNone/>
            </a:pPr>
            <a:endParaRPr lang="en-US" dirty="0"/>
          </a:p>
          <a:p>
            <a:endParaRPr lang="en-US" dirty="0"/>
          </a:p>
        </p:txBody>
      </p:sp>
      <p:sp>
        <p:nvSpPr>
          <p:cNvPr id="5"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Lightbox"/>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81200" y="2362200"/>
            <a:ext cx="6981825"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88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a:xfrm>
            <a:off x="609600" y="1600201"/>
            <a:ext cx="10972800" cy="5181599"/>
          </a:xfrm>
        </p:spPr>
        <p:txBody>
          <a:bodyPr>
            <a:normAutofit lnSpcReduction="10000"/>
          </a:bodyPr>
          <a:lstStyle/>
          <a:p>
            <a:r>
              <a:rPr lang="en-US" dirty="0"/>
              <a:t>To find how good the prediction is, calculate the Loss function, by using the formula,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For the given example, it came out to be 196.5. Later, we can apply this loss function and compare the results, and check if predictions are improving or not. </a:t>
            </a:r>
            <a:r>
              <a:rPr lang="en-US" dirty="0" err="1"/>
              <a:t>XGBoost</a:t>
            </a:r>
            <a:r>
              <a:rPr lang="en-US" dirty="0"/>
              <a:t> uses those loss function to build trees by minimizing the below equation:</a:t>
            </a:r>
          </a:p>
        </p:txBody>
      </p:sp>
      <p:pic>
        <p:nvPicPr>
          <p:cNvPr id="2052" name="Picture 4"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57400"/>
            <a:ext cx="7305675" cy="35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14250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datastoreItem>
</file>

<file path=docProps/app.xml><?xml version="1.0" encoding="utf-8"?>
<Properties xmlns="http://schemas.openxmlformats.org/officeDocument/2006/extended-properties" xmlns:vt="http://schemas.openxmlformats.org/officeDocument/2006/docPropsVTypes">
  <Template/>
  <TotalTime>5708</TotalTime>
  <Words>3198</Words>
  <Application>Microsoft Office PowerPoint</Application>
  <PresentationFormat>Widescreen</PresentationFormat>
  <Paragraphs>431</Paragraphs>
  <Slides>45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Cambria Math</vt:lpstr>
      <vt:lpstr>Gill Sans MT</vt:lpstr>
      <vt:lpstr>inherit</vt:lpstr>
      <vt:lpstr>Wingdings</vt:lpstr>
      <vt:lpstr>Custom Design</vt:lpstr>
      <vt:lpstr>PowerPoint Presentation</vt:lpstr>
      <vt:lpstr>Contents</vt:lpstr>
      <vt:lpstr>The XGBoost Algorithm </vt:lpstr>
      <vt:lpstr>XGBoost</vt:lpstr>
      <vt:lpstr>XGBoost</vt:lpstr>
      <vt:lpstr>PowerPoint Presentation</vt:lpstr>
      <vt:lpstr>XGBoost</vt:lpstr>
      <vt:lpstr>XGBoost</vt:lpstr>
      <vt:lpstr>XGBoost</vt:lpstr>
      <vt:lpstr>PowerPoint Presentation</vt:lpstr>
      <vt:lpstr>XGBoost</vt:lpstr>
      <vt:lpstr>PowerPoint Presentation</vt:lpstr>
      <vt:lpstr>PowerPoint Presentation</vt:lpstr>
      <vt:lpstr>PowerPoint Presentation</vt:lpstr>
      <vt:lpstr>Solved problem 01(Regression)</vt:lpstr>
      <vt:lpstr>Solved problem 01</vt:lpstr>
      <vt:lpstr>Solved problem 01</vt:lpstr>
      <vt:lpstr>Solved problem 01</vt:lpstr>
      <vt:lpstr>Solved problem 02(Regression)</vt:lpstr>
      <vt:lpstr>Solved problem 02(Regression)</vt:lpstr>
      <vt:lpstr>PowerPoint Presentation</vt:lpstr>
      <vt:lpstr>Solved problem 02(Regression)</vt:lpstr>
      <vt:lpstr>Solved problem 02(Regression)</vt:lpstr>
      <vt:lpstr>PowerPoint Presentation</vt:lpstr>
      <vt:lpstr>PowerPoint Presentation</vt:lpstr>
      <vt:lpstr>PowerPoint Presentation</vt:lpstr>
      <vt:lpstr>PowerPoint Presentation</vt:lpstr>
      <vt:lpstr>PowerPoint Presentation</vt:lpstr>
      <vt:lpstr>Prediction using the first tree </vt:lpstr>
      <vt:lpstr>Solved problem 03(Regression)</vt:lpstr>
      <vt:lpstr>Solved problem 03(Regression)</vt:lpstr>
      <vt:lpstr>Solved problem 03(Regression)</vt:lpstr>
      <vt:lpstr>Solved problem 03(Regression)</vt:lpstr>
      <vt:lpstr>Solved problem 03(Regression)</vt:lpstr>
      <vt:lpstr>Solved problem 01(Classification)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Md. Shakil Hossain</cp:lastModifiedBy>
  <cp:revision>2960</cp:revision>
  <cp:lastPrinted>2025-03-20T03:50:59Z</cp:lastPrinted>
  <dcterms:created xsi:type="dcterms:W3CDTF">2014-11-02T19:18:00Z</dcterms:created>
  <dcterms:modified xsi:type="dcterms:W3CDTF">2025-04-20T15:41:49Z</dcterms:modified>
  <cp:category>2010 abstract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y fmtid="{D5CDD505-2E9C-101B-9397-08002B2CF9AE}" pid="3" name="ICV">
    <vt:lpwstr>AE66566A48D6458FA6B44A270AAE500E_12</vt:lpwstr>
  </property>
  <property fmtid="{D5CDD505-2E9C-101B-9397-08002B2CF9AE}" pid="4" name="KSOProductBuildVer">
    <vt:lpwstr>1033-12.2.0.19805</vt:lpwstr>
  </property>
</Properties>
</file>